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6" r:id="rId5"/>
    <p:sldId id="258" r:id="rId6"/>
    <p:sldId id="259" r:id="rId7"/>
    <p:sldId id="264" r:id="rId8"/>
    <p:sldId id="260" r:id="rId9"/>
    <p:sldId id="265" r:id="rId10"/>
    <p:sldId id="266" r:id="rId11"/>
    <p:sldId id="262" r:id="rId12"/>
    <p:sldId id="263" r:id="rId13"/>
    <p:sldId id="267" r:id="rId14"/>
    <p:sldId id="268" r:id="rId15"/>
    <p:sldId id="269" r:id="rId16"/>
    <p:sldId id="270" r:id="rId17"/>
    <p:sldId id="273" r:id="rId18"/>
    <p:sldId id="272" r:id="rId19"/>
    <p:sldId id="271" r:id="rId2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737"/>
    <a:srgbClr val="FFD966"/>
    <a:srgbClr val="213B69"/>
    <a:srgbClr val="00421E"/>
    <a:srgbClr val="000000"/>
    <a:srgbClr val="00220F"/>
    <a:srgbClr val="006C31"/>
    <a:srgbClr val="512373"/>
    <a:srgbClr val="041B26"/>
    <a:srgbClr val="060D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50" autoAdjust="0"/>
    <p:restoredTop sz="93923" autoAdjust="0"/>
  </p:normalViewPr>
  <p:slideViewPr>
    <p:cSldViewPr snapToGrid="0">
      <p:cViewPr varScale="1">
        <p:scale>
          <a:sx n="66" d="100"/>
          <a:sy n="66" d="100"/>
        </p:scale>
        <p:origin x="1068" y="66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3130B2-FEDB-4EF0-81B7-F6CCE859E751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08ADA-CBF4-4981-B164-FECF8BBD9F6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30437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08ADA-CBF4-4981-B164-FECF8BBD9F62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57151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08ADA-CBF4-4981-B164-FECF8BBD9F62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6787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08ADA-CBF4-4981-B164-FECF8BBD9F62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09676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08ADA-CBF4-4981-B164-FECF8BBD9F62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4005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08ADA-CBF4-4981-B164-FECF8BBD9F62}" type="slidenum">
              <a:rPr lang="es-CO" smtClean="0"/>
              <a:t>15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20884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5E301-52A3-412C-BFE9-D687057F10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9442A7-8497-43EF-B193-029A2AE6AA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695F5-A2D5-43F9-885B-3E30DC31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73A6A5-7DED-4517-A38F-4490A09E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8CA217-3771-489E-B0C0-35D2693CB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9085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81425D-BE0D-4E80-B24B-56CC79800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D229A49-EC72-495C-A468-9418B846C5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39CC48-7693-4897-A24D-5C9A07A7C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86551E-1637-4854-98DE-507CEB3BC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5AD127-3607-43A5-89E1-FF08C2EEC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88708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C7C77A4-B409-4112-B322-749DFDAD5B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D3A1686-4709-448C-9EB9-C8D43AEA7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9E349E-0D3A-4A81-9A47-FE9B063F7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A327D82-3786-49A1-945D-FFD2A7D1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16F183-E4DC-4FE9-BC9A-CE34024FC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6216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24753D-9116-461E-B6E1-2F9FA071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492D8C-ECBB-4470-92F4-757B03F66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AD0D9F-4850-421C-8D63-9D1E34B3C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341843-C7EB-4736-BB47-57D6C6EA3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EE6B64-AC9E-4708-AA78-6F152EB0D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8703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121180-C09F-406C-B08A-DD1344C18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9424D8A-124E-4ACC-9CCF-0606B40AC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FB5BEF-453E-4485-BBCE-16A87216D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370C73-ACF0-4514-A867-F7AABA032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92B49CF-6068-4039-A3EA-3DF1690CB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58938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960349-269F-404E-A34F-ED1D4B665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9486DC-E3AD-4FA8-8ABD-989AF30787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F856D4D-0412-447B-BE04-AC03175D6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0E7AC6-7953-4C72-A4C5-6589A7A35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7EDC2F-B95F-4F9F-990C-5BA8DA0B5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8A0062B-FC83-4912-9DBA-E273A5D5F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6812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900E5-5CF1-4684-A5D7-5DEC3D41E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7A5C46-1D5E-4289-98A8-CBB86AC26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2335C31-E703-423E-AE2A-915E28E1C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43C432E-FEC3-4546-9D40-CF658CC457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3242DDB-D5E2-480E-95F2-8C2F9E704A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643AEAF-7C3E-4CD0-8EB8-E29DFF479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38FF075-1C41-437A-8671-3E6EFC96E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77E395D-97F8-4DE5-BD51-3BFDAA5C6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29725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D6B1C6-98C7-41A3-9570-AC16D853C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8732ABE-ECF2-4753-8D8C-FE02F3954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B9238CE-0D2F-49F8-8180-FED41D9D6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0FD35F8-3FD8-4505-BC09-16FDCC558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568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C207654-91C2-4BFF-A1C1-CBB6056FF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297172B-1EFC-44C7-B598-0BBA8975B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5D288A8-E0C1-4116-BECC-A5EE4C4F0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88606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80D2B9-8062-45D6-A600-FDD12D1AB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C14CB0-31C6-421B-93AC-3B7402D58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3A8526-6C86-4072-9E79-F68DBDF5E9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411819-2969-41A0-9429-8129B79E0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887D7B-00A3-4EAB-A4AA-CB996DB4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950CC01-189F-402E-B8D4-BE7A140D2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21003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646C7D-2728-48F2-81FA-B8343578A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81534CE-DA61-4656-ABD4-A81C2F7D4F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911CE49-7E92-4667-BC8B-503895FBD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21BA8C9-BBCD-4C5C-90E4-A941B4943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52F83D-0EAB-4280-9C58-2D6E30F4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965BBB-3547-41B5-BC9D-D06CEBCF5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81791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3CDE084-B04C-428D-8919-7B8CF7F3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215AE12-6CEF-49A9-8A2D-6F8393D5F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83795C-6334-481D-83B3-13A2FB2C43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A18A8-641C-4454-9BA6-88BDE6AD7215}" type="datetimeFigureOut">
              <a:rPr lang="es-CO" smtClean="0"/>
              <a:t>8/05/2023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42CFBF-A2A4-49E7-81C1-CA78D51E87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82E64E-3559-4A7C-ABCF-EBE3A999B8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C93D-2613-4762-8E05-39800A940F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70819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es-es/foto/astronomia-cielo-estrellado-cielo-nocturno-constelacion-998641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2.png"/><Relationship Id="rId4" Type="http://schemas.microsoft.com/office/2017/06/relationships/model3d" Target="../media/model3d1.glb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pexels.com/es-es/foto/astronomia-cielo-estrellado-cielo-nocturno-constelacion-998641/" TargetMode="Externa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microsoft.com/office/2017/06/relationships/model3d" Target="../media/model3d2.glb"/><Relationship Id="rId4" Type="http://schemas.microsoft.com/office/2017/06/relationships/model3d" Target="../media/model3d1.glb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7.png"/><Relationship Id="rId3" Type="http://schemas.openxmlformats.org/officeDocument/2006/relationships/hyperlink" Target="https://www.pexels.com/es-es/foto/astronomia-cielo-estrellado-cielo-nocturno-constelacion-998641/" TargetMode="Externa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15.png"/><Relationship Id="rId5" Type="http://schemas.openxmlformats.org/officeDocument/2006/relationships/image" Target="../media/image16.png"/><Relationship Id="rId10" Type="http://schemas.microsoft.com/office/2017/06/relationships/model3d" Target="../media/model3d2.glb"/><Relationship Id="rId4" Type="http://schemas.microsoft.com/office/2017/06/relationships/model3d" Target="../media/model3d1.glb"/><Relationship Id="rId9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pexels.com/es-es/foto/astronomia-cielo-estrellado-cielo-nocturno-constelacion-998641/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8.png"/><Relationship Id="rId4" Type="http://schemas.microsoft.com/office/2017/06/relationships/model3d" Target="../media/model3d1.glb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5.png"/><Relationship Id="rId3" Type="http://schemas.openxmlformats.org/officeDocument/2006/relationships/hyperlink" Target="https://www.pexels.com/es-es/foto/astronomia-cielo-estrellado-cielo-nocturno-constelacion-998641/" TargetMode="External"/><Relationship Id="rId7" Type="http://schemas.openxmlformats.org/officeDocument/2006/relationships/image" Target="../media/image6.png"/><Relationship Id="rId12" Type="http://schemas.openxmlformats.org/officeDocument/2006/relationships/image" Target="../media/image23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image" Target="../media/image22.png"/><Relationship Id="rId5" Type="http://schemas.openxmlformats.org/officeDocument/2006/relationships/image" Target="../media/image19.png"/><Relationship Id="rId10" Type="http://schemas.openxmlformats.org/officeDocument/2006/relationships/image" Target="../media/image21.svg"/><Relationship Id="rId4" Type="http://schemas.microsoft.com/office/2017/06/relationships/model3d" Target="../media/model3d1.glb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5.png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12" Type="http://schemas.openxmlformats.org/officeDocument/2006/relationships/image" Target="../media/image2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11" Type="http://schemas.openxmlformats.org/officeDocument/2006/relationships/image" Target="../media/image22.png"/><Relationship Id="rId5" Type="http://schemas.microsoft.com/office/2017/06/relationships/model3d" Target="../media/model3d1.glb"/><Relationship Id="rId15" Type="http://schemas.openxmlformats.org/officeDocument/2006/relationships/image" Target="../media/image26.svg"/><Relationship Id="rId10" Type="http://schemas.openxmlformats.org/officeDocument/2006/relationships/image" Target="../media/image21.svg"/><Relationship Id="rId4" Type="http://schemas.openxmlformats.org/officeDocument/2006/relationships/hyperlink" Target="https://www.pexels.com/es-es/foto/astronomia-cielo-estrellado-cielo-nocturno-constelacion-998641/" TargetMode="External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microsoft.com/office/2017/06/relationships/model3d" Target="../media/model3d1.glb"/><Relationship Id="rId10" Type="http://schemas.openxmlformats.org/officeDocument/2006/relationships/hyperlink" Target="https://colab.research.google.com/drive/1WDCOT2WpnOwXXhQt7o7sbChEXVyoYpmy?usp=sharing" TargetMode="External"/><Relationship Id="rId4" Type="http://schemas.openxmlformats.org/officeDocument/2006/relationships/hyperlink" Target="https://www.pexels.com/es-es/foto/astronomia-cielo-estrellado-cielo-nocturno-constelacion-998641/" TargetMode="External"/><Relationship Id="rId9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es-es/foto/astronomia-cielo-estrellado-cielo-nocturno-constelacion-998641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es-es/foto/astronomia-cielo-estrellado-cielo-nocturno-constelacion-998641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3.png"/><Relationship Id="rId4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www.pexels.com/es-es/foto/astronomia-cielo-estrellado-cielo-nocturno-constelacion-998641/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17/06/relationships/model3d" Target="../media/model3d1.glb"/><Relationship Id="rId4" Type="http://schemas.openxmlformats.org/officeDocument/2006/relationships/hyperlink" Target="https://www.pexels.com/es-es/foto/astronomia-cielo-estrellado-cielo-nocturno-constelacion-998641/" TargetMode="Externa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jpe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microsoft.com/office/2017/06/relationships/model3d" Target="../media/model3d2.glb"/><Relationship Id="rId4" Type="http://schemas.openxmlformats.org/officeDocument/2006/relationships/hyperlink" Target="https://www.pexels.com/es-es/foto/astronomia-cielo-estrellado-cielo-nocturno-constelacion-998641/" TargetMode="Externa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www.pexels.com/es-es/foto/astronomia-cielo-estrellado-cielo-nocturno-constelacion-998641/" TargetMode="External"/><Relationship Id="rId7" Type="http://schemas.openxmlformats.org/officeDocument/2006/relationships/image" Target="../media/image5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1.png"/><Relationship Id="rId5" Type="http://schemas.openxmlformats.org/officeDocument/2006/relationships/image" Target="../media/image9.png"/><Relationship Id="rId10" Type="http://schemas.microsoft.com/office/2017/06/relationships/model3d" Target="../media/model3d2.glb"/><Relationship Id="rId4" Type="http://schemas.microsoft.com/office/2017/06/relationships/model3d" Target="../media/model3d1.glb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2.png"/><Relationship Id="rId3" Type="http://schemas.openxmlformats.org/officeDocument/2006/relationships/image" Target="../media/image1.jpeg"/><Relationship Id="rId7" Type="http://schemas.openxmlformats.org/officeDocument/2006/relationships/image" Target="../media/image9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microsoft.com/office/2017/06/relationships/model3d" Target="../media/model3d2.glb"/><Relationship Id="rId5" Type="http://schemas.microsoft.com/office/2017/06/relationships/model3d" Target="../media/model3d1.glb"/><Relationship Id="rId10" Type="http://schemas.openxmlformats.org/officeDocument/2006/relationships/image" Target="../media/image10.png"/><Relationship Id="rId4" Type="http://schemas.openxmlformats.org/officeDocument/2006/relationships/hyperlink" Target="https://www.pexels.com/es-es/foto/astronomia-cielo-estrellado-cielo-nocturno-constelacion-998641/" TargetMode="Externa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pexels.com/es-es/foto/astronomia-cielo-estrellado-cielo-nocturno-constelacion-998641/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11.png"/><Relationship Id="rId5" Type="http://schemas.openxmlformats.org/officeDocument/2006/relationships/image" Target="../media/image3.png"/><Relationship Id="rId10" Type="http://schemas.openxmlformats.org/officeDocument/2006/relationships/image" Target="../media/image11.png"/><Relationship Id="rId4" Type="http://schemas.microsoft.com/office/2017/06/relationships/model3d" Target="../media/model3d1.glb"/><Relationship Id="rId9" Type="http://schemas.microsoft.com/office/2017/06/relationships/model3d" Target="../media/model3d2.glb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pexels.com/es-es/foto/astronomia-cielo-estrellado-cielo-nocturno-constelacion-998641/" TargetMode="External"/><Relationship Id="rId7" Type="http://schemas.openxmlformats.org/officeDocument/2006/relationships/image" Target="../media/image10.png"/><Relationship Id="rId12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2.png"/><Relationship Id="rId5" Type="http://schemas.openxmlformats.org/officeDocument/2006/relationships/image" Target="../media/image13.png"/><Relationship Id="rId10" Type="http://schemas.microsoft.com/office/2017/06/relationships/model3d" Target="../media/model3d2.glb"/><Relationship Id="rId4" Type="http://schemas.microsoft.com/office/2017/06/relationships/model3d" Target="../media/model3d1.glb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11452"/>
            <a:ext cx="12192000" cy="688090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0829876-D910-4DCA-81B6-E52444EB7E10}"/>
              </a:ext>
            </a:extLst>
          </p:cNvPr>
          <p:cNvSpPr txBox="1"/>
          <p:nvPr/>
        </p:nvSpPr>
        <p:spPr>
          <a:xfrm>
            <a:off x="7451188" y="6364835"/>
            <a:ext cx="47408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09C9587-FCFE-4202-8372-7FC8D774B376}"/>
              </a:ext>
            </a:extLst>
          </p:cNvPr>
          <p:cNvSpPr txBox="1"/>
          <p:nvPr/>
        </p:nvSpPr>
        <p:spPr>
          <a:xfrm>
            <a:off x="0" y="6364835"/>
            <a:ext cx="333426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95146304"/>
                  </p:ext>
                </p:extLst>
              </p:nvPr>
            </p:nvGraphicFramePr>
            <p:xfrm>
              <a:off x="8081174" y="1532859"/>
              <a:ext cx="5407442" cy="496951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407442" cy="4969515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620686" ay="-2811342" az="-701634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2924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81174" y="1532859"/>
                <a:ext cx="5407442" cy="4969515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994229" y="315460"/>
            <a:ext cx="1095116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994229" y="946831"/>
            <a:ext cx="4370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780974" y="1177234"/>
            <a:ext cx="5900196" cy="4950865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62" name="Elipse 61">
            <a:extLst>
              <a:ext uri="{FF2B5EF4-FFF2-40B4-BE49-F238E27FC236}">
                <a16:creationId xmlns:a16="http://schemas.microsoft.com/office/drawing/2014/main" id="{D716351C-12E2-4654-A4E8-EF747B5548A9}"/>
              </a:ext>
            </a:extLst>
          </p:cNvPr>
          <p:cNvSpPr/>
          <p:nvPr/>
        </p:nvSpPr>
        <p:spPr>
          <a:xfrm>
            <a:off x="13509903" y="1532859"/>
            <a:ext cx="1217399" cy="1217399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513D9F45-7B65-4463-AB85-A8AEF23B4979}"/>
              </a:ext>
            </a:extLst>
          </p:cNvPr>
          <p:cNvSpPr txBox="1"/>
          <p:nvPr/>
        </p:nvSpPr>
        <p:spPr>
          <a:xfrm>
            <a:off x="14727300" y="1903031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63" name="Elipse 62">
            <a:extLst>
              <a:ext uri="{FF2B5EF4-FFF2-40B4-BE49-F238E27FC236}">
                <a16:creationId xmlns:a16="http://schemas.microsoft.com/office/drawing/2014/main" id="{F0BC5537-9172-4E3B-9C18-867137F93FDC}"/>
              </a:ext>
            </a:extLst>
          </p:cNvPr>
          <p:cNvSpPr/>
          <p:nvPr/>
        </p:nvSpPr>
        <p:spPr>
          <a:xfrm>
            <a:off x="13509902" y="3075996"/>
            <a:ext cx="1217399" cy="1217399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64" name="Elipse 63">
            <a:extLst>
              <a:ext uri="{FF2B5EF4-FFF2-40B4-BE49-F238E27FC236}">
                <a16:creationId xmlns:a16="http://schemas.microsoft.com/office/drawing/2014/main" id="{8C207F88-BFB5-4C91-AE26-7A28203454EC}"/>
              </a:ext>
            </a:extLst>
          </p:cNvPr>
          <p:cNvSpPr/>
          <p:nvPr/>
        </p:nvSpPr>
        <p:spPr>
          <a:xfrm>
            <a:off x="13509901" y="4619133"/>
            <a:ext cx="1217399" cy="1217399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FF5937F6-4889-4098-98B5-3068E03E75F9}"/>
              </a:ext>
            </a:extLst>
          </p:cNvPr>
          <p:cNvSpPr txBox="1"/>
          <p:nvPr/>
        </p:nvSpPr>
        <p:spPr>
          <a:xfrm>
            <a:off x="14748585" y="4989305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A662A7A-F1AF-4FFA-B6E1-92877002CD98}"/>
              </a:ext>
            </a:extLst>
          </p:cNvPr>
          <p:cNvSpPr txBox="1"/>
          <p:nvPr/>
        </p:nvSpPr>
        <p:spPr>
          <a:xfrm>
            <a:off x="14748585" y="3414139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07B6A2FA-0FB1-4840-92A6-6972792C3E07}"/>
              </a:ext>
            </a:extLst>
          </p:cNvPr>
          <p:cNvSpPr/>
          <p:nvPr/>
        </p:nvSpPr>
        <p:spPr>
          <a:xfrm>
            <a:off x="13488616" y="5980886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B9BFCBAA-CD47-41CC-A49D-012326AD3A8C}"/>
              </a:ext>
            </a:extLst>
          </p:cNvPr>
          <p:cNvSpPr txBox="1"/>
          <p:nvPr/>
        </p:nvSpPr>
        <p:spPr>
          <a:xfrm>
            <a:off x="14727300" y="6351058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1983331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1436290" y="2892427"/>
            <a:ext cx="4443041" cy="3728164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8931939"/>
                  </p:ext>
                </p:extLst>
              </p:nvPr>
            </p:nvGraphicFramePr>
            <p:xfrm>
              <a:off x="-4353978" y="1910581"/>
              <a:ext cx="3869487" cy="339412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869487" cy="3394121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981122" ay="-3321297" az="-371831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1054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4353978" y="1910581"/>
                <a:ext cx="3869487" cy="3394121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-7258929" y="-36250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-7258929" y="405915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15003863" y="-163824"/>
            <a:ext cx="1345300" cy="1345300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12354109" y="1115692"/>
            <a:ext cx="664480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18718408" y="1910581"/>
            <a:ext cx="1465043" cy="1465043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5255363" y="-2693188"/>
            <a:ext cx="1390201" cy="1390201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2612284" y="-1309125"/>
            <a:ext cx="66763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pic>
        <p:nvPicPr>
          <p:cNvPr id="19" name="Picture 4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090CC9E6-BB6A-4308-AB1E-4EC29FA57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93928">
            <a:off x="10883665" y="5447497"/>
            <a:ext cx="2778778" cy="156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7B6A66A9-EBD9-4F2E-8D1E-E5D4779BF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571549">
            <a:off x="-965701" y="-355722"/>
            <a:ext cx="2737444" cy="153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13C492B9-EA5E-4DE7-80C4-3E5303CFB420}"/>
              </a:ext>
            </a:extLst>
          </p:cNvPr>
          <p:cNvSpPr txBox="1"/>
          <p:nvPr/>
        </p:nvSpPr>
        <p:spPr>
          <a:xfrm>
            <a:off x="254918" y="-991801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1A09E6E-6E65-4279-B845-21D84FB7E426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B0B5C43-B25E-406B-9BD8-654E426FCE97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B5A242C-B9F5-4E87-BB72-3E148EEE9B04}"/>
              </a:ext>
            </a:extLst>
          </p:cNvPr>
          <p:cNvSpPr txBox="1"/>
          <p:nvPr/>
        </p:nvSpPr>
        <p:spPr>
          <a:xfrm>
            <a:off x="16747867" y="3375624"/>
            <a:ext cx="54061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pic>
        <p:nvPicPr>
          <p:cNvPr id="64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72ACA36E-96FC-401B-87F2-8EE4C0AA1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9738" y="-5789476"/>
            <a:ext cx="11114548" cy="625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4F428CB2-81A8-4607-A9B9-E898FEE46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16449">
            <a:off x="9958567" y="-2101893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2" name="Modelo 3D 61" descr="Mando Inalámbrico Xbox-Blanco">
                <a:extLst>
                  <a:ext uri="{FF2B5EF4-FFF2-40B4-BE49-F238E27FC236}">
                    <a16:creationId xmlns:a16="http://schemas.microsoft.com/office/drawing/2014/main" id="{C93FD620-1CAE-454B-9440-E55D423AEB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60327046"/>
                  </p:ext>
                </p:extLst>
              </p:nvPr>
            </p:nvGraphicFramePr>
            <p:xfrm>
              <a:off x="-426343" y="3695139"/>
              <a:ext cx="2905269" cy="2631643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2905269" cy="2631643"/>
                    </a:xfrm>
                    <a:prstGeom prst="rect">
                      <a:avLst/>
                    </a:prstGeom>
                  </am3d:spPr>
                  <am3d:camera>
                    <am3d:pos x="0" y="0" z="612463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092676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553756" ay="-2860410" az="-6915455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38710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2" name="Modelo 3D 61" descr="Mando Inalámbrico Xbox-Blanco">
                <a:extLst>
                  <a:ext uri="{FF2B5EF4-FFF2-40B4-BE49-F238E27FC236}">
                    <a16:creationId xmlns:a16="http://schemas.microsoft.com/office/drawing/2014/main" id="{C93FD620-1CAE-454B-9440-E55D423AEB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-426343" y="3695139"/>
                <a:ext cx="2905269" cy="2631643"/>
              </a:xfrm>
              <a:prstGeom prst="rect">
                <a:avLst/>
              </a:prstGeom>
            </p:spPr>
          </p:pic>
        </mc:Fallback>
      </mc:AlternateContent>
      <p:sp>
        <p:nvSpPr>
          <p:cNvPr id="65" name="CuadroTexto 64">
            <a:extLst>
              <a:ext uri="{FF2B5EF4-FFF2-40B4-BE49-F238E27FC236}">
                <a16:creationId xmlns:a16="http://schemas.microsoft.com/office/drawing/2014/main" id="{22A13F9D-466D-4C11-A8AB-2729EC8E366C}"/>
              </a:ext>
            </a:extLst>
          </p:cNvPr>
          <p:cNvSpPr txBox="1"/>
          <p:nvPr/>
        </p:nvSpPr>
        <p:spPr>
          <a:xfrm>
            <a:off x="3792095" y="81076"/>
            <a:ext cx="435032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Valores Nulos</a:t>
            </a:r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2C788465-89FD-4878-9247-0F784103B65F}"/>
              </a:ext>
            </a:extLst>
          </p:cNvPr>
          <p:cNvSpPr/>
          <p:nvPr/>
        </p:nvSpPr>
        <p:spPr>
          <a:xfrm>
            <a:off x="3125990" y="1459385"/>
            <a:ext cx="5648943" cy="605617"/>
          </a:xfrm>
          <a:prstGeom prst="rect">
            <a:avLst/>
          </a:prstGeom>
          <a:solidFill>
            <a:srgbClr val="00B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000" dirty="0">
                <a:latin typeface="Leelawadee" panose="020B0502040204020203" pitchFamily="34" charset="-34"/>
                <a:cs typeface="Leelawadee" panose="020B0502040204020203" pitchFamily="34" charset="-34"/>
              </a:rPr>
              <a:t>Variables sin valores nulos</a:t>
            </a:r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C56D1B0E-FD4F-4953-989A-F3A188F7AEA4}"/>
              </a:ext>
            </a:extLst>
          </p:cNvPr>
          <p:cNvSpPr/>
          <p:nvPr/>
        </p:nvSpPr>
        <p:spPr>
          <a:xfrm>
            <a:off x="3125990" y="4146136"/>
            <a:ext cx="5648943" cy="605617"/>
          </a:xfrm>
          <a:prstGeom prst="rect">
            <a:avLst/>
          </a:prstGeom>
          <a:solidFill>
            <a:srgbClr val="00B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000" dirty="0">
                <a:latin typeface="Leelawadee" panose="020B0502040204020203" pitchFamily="34" charset="-34"/>
                <a:cs typeface="Leelawadee" panose="020B0502040204020203" pitchFamily="34" charset="-34"/>
              </a:rPr>
              <a:t>Variables con valores nulos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E692223-127D-4940-82E0-CBDAEE75B669}"/>
              </a:ext>
            </a:extLst>
          </p:cNvPr>
          <p:cNvSpPr txBox="1"/>
          <p:nvPr/>
        </p:nvSpPr>
        <p:spPr>
          <a:xfrm>
            <a:off x="3804168" y="2353047"/>
            <a:ext cx="42925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Rank, </a:t>
            </a:r>
            <a:r>
              <a:rPr lang="es-CO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</a:t>
            </a:r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Platform</a:t>
            </a:r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Genre</a:t>
            </a:r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NA_Sales</a:t>
            </a:r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EU_Sales</a:t>
            </a:r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JP_Sales</a:t>
            </a:r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Other_Sales</a:t>
            </a:r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Global_Sales</a:t>
            </a:r>
            <a:endParaRPr lang="es-CO" sz="2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3A4D1AA7-6199-4C28-8E6C-8F5A957D4CB5}"/>
              </a:ext>
            </a:extLst>
          </p:cNvPr>
          <p:cNvSpPr txBox="1"/>
          <p:nvPr/>
        </p:nvSpPr>
        <p:spPr>
          <a:xfrm>
            <a:off x="3804169" y="4942012"/>
            <a:ext cx="42925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Year</a:t>
            </a:r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271 nulos</a:t>
            </a:r>
          </a:p>
          <a:p>
            <a:pPr algn="ctr"/>
            <a:r>
              <a:rPr lang="es-CO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Publisher: 58 nulos</a:t>
            </a:r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B1A7CFC4-5B87-450F-9B65-C4C29ED4A724}"/>
              </a:ext>
            </a:extLst>
          </p:cNvPr>
          <p:cNvSpPr/>
          <p:nvPr/>
        </p:nvSpPr>
        <p:spPr>
          <a:xfrm>
            <a:off x="12404304" y="5777431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37691540-E0E1-4322-B090-741AC442FDBA}"/>
              </a:ext>
            </a:extLst>
          </p:cNvPr>
          <p:cNvSpPr txBox="1"/>
          <p:nvPr/>
        </p:nvSpPr>
        <p:spPr>
          <a:xfrm>
            <a:off x="13642988" y="6147603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962691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 rot="13854331">
            <a:off x="-2050849" y="2328216"/>
            <a:ext cx="4443041" cy="3728164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8876938"/>
                  </p:ext>
                </p:extLst>
              </p:nvPr>
            </p:nvGraphicFramePr>
            <p:xfrm>
              <a:off x="-2392295" y="2727230"/>
              <a:ext cx="3812441" cy="356525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812441" cy="3565252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852840" ay="-2921796" az="-725415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1054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2392295" y="2727230"/>
                <a:ext cx="3812441" cy="3565252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-7258929" y="-36250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-7258929" y="405915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15003863" y="-163824"/>
            <a:ext cx="1345300" cy="1345300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12354109" y="1115692"/>
            <a:ext cx="664480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18718408" y="1910581"/>
            <a:ext cx="1465043" cy="1465043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5255363" y="-2693188"/>
            <a:ext cx="1390201" cy="1390201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2612284" y="-1309125"/>
            <a:ext cx="66763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pic>
        <p:nvPicPr>
          <p:cNvPr id="19" name="Picture 4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090CC9E6-BB6A-4308-AB1E-4EC29FA57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93928">
            <a:off x="7880748" y="-714292"/>
            <a:ext cx="2258093" cy="1270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7B6A66A9-EBD9-4F2E-8D1E-E5D4779BF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507625">
            <a:off x="-1420515" y="-224488"/>
            <a:ext cx="2737444" cy="153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13C492B9-EA5E-4DE7-80C4-3E5303CFB420}"/>
              </a:ext>
            </a:extLst>
          </p:cNvPr>
          <p:cNvSpPr txBox="1"/>
          <p:nvPr/>
        </p:nvSpPr>
        <p:spPr>
          <a:xfrm>
            <a:off x="254918" y="-991801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1A09E6E-6E65-4279-B845-21D84FB7E426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B0B5C43-B25E-406B-9BD8-654E426FCE97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B5A242C-B9F5-4E87-BB72-3E148EEE9B04}"/>
              </a:ext>
            </a:extLst>
          </p:cNvPr>
          <p:cNvSpPr txBox="1"/>
          <p:nvPr/>
        </p:nvSpPr>
        <p:spPr>
          <a:xfrm>
            <a:off x="16747867" y="3375624"/>
            <a:ext cx="54061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pic>
        <p:nvPicPr>
          <p:cNvPr id="64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72ACA36E-96FC-401B-87F2-8EE4C0AA1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495" y="-2196803"/>
            <a:ext cx="5406125" cy="304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4F428CB2-81A8-4607-A9B9-E898FEE46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16449">
            <a:off x="9958567" y="-2101893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2" name="Modelo 3D 61" descr="Mando Inalámbrico Xbox-Blanco">
                <a:extLst>
                  <a:ext uri="{FF2B5EF4-FFF2-40B4-BE49-F238E27FC236}">
                    <a16:creationId xmlns:a16="http://schemas.microsoft.com/office/drawing/2014/main" id="{C93FD620-1CAE-454B-9440-E55D423AEB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29116580"/>
                  </p:ext>
                </p:extLst>
              </p:nvPr>
            </p:nvGraphicFramePr>
            <p:xfrm>
              <a:off x="-3877418" y="4222776"/>
              <a:ext cx="2905269" cy="2631643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2905269" cy="2631643"/>
                    </a:xfrm>
                    <a:prstGeom prst="rect">
                      <a:avLst/>
                    </a:prstGeom>
                  </am3d:spPr>
                  <am3d:camera>
                    <am3d:pos x="0" y="0" z="612463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092676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553756" ay="-2860410" az="-6915455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38710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2" name="Modelo 3D 61" descr="Mando Inalámbrico Xbox-Blanco">
                <a:extLst>
                  <a:ext uri="{FF2B5EF4-FFF2-40B4-BE49-F238E27FC236}">
                    <a16:creationId xmlns:a16="http://schemas.microsoft.com/office/drawing/2014/main" id="{C93FD620-1CAE-454B-9440-E55D423AEB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-3877418" y="4222776"/>
                <a:ext cx="2905269" cy="2631643"/>
              </a:xfrm>
              <a:prstGeom prst="rect">
                <a:avLst/>
              </a:prstGeom>
            </p:spPr>
          </p:pic>
        </mc:Fallback>
      </mc:AlternateContent>
      <p:sp>
        <p:nvSpPr>
          <p:cNvPr id="65" name="CuadroTexto 64">
            <a:extLst>
              <a:ext uri="{FF2B5EF4-FFF2-40B4-BE49-F238E27FC236}">
                <a16:creationId xmlns:a16="http://schemas.microsoft.com/office/drawing/2014/main" id="{22A13F9D-466D-4C11-A8AB-2729EC8E366C}"/>
              </a:ext>
            </a:extLst>
          </p:cNvPr>
          <p:cNvSpPr txBox="1"/>
          <p:nvPr/>
        </p:nvSpPr>
        <p:spPr>
          <a:xfrm>
            <a:off x="3435984" y="-27075"/>
            <a:ext cx="51449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1"/>
                </a:solidFill>
                <a:latin typeface="Lato" panose="020F0502020204030203" pitchFamily="34" charset="0"/>
              </a:rPr>
              <a:t>Variable Objetivo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5B46CE8-61B6-4C50-B3B7-62CBDF25B76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51" y="844141"/>
            <a:ext cx="6999004" cy="472262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AC83353-68AC-4798-9E72-648A337F8CC0}"/>
              </a:ext>
            </a:extLst>
          </p:cNvPr>
          <p:cNvSpPr txBox="1"/>
          <p:nvPr/>
        </p:nvSpPr>
        <p:spPr>
          <a:xfrm>
            <a:off x="2649753" y="5603984"/>
            <a:ext cx="712835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 aprecia un desbalance muy significativo en la variable </a:t>
            </a:r>
            <a:r>
              <a:rPr lang="es-CO" sz="25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Global_Sales</a:t>
            </a:r>
            <a:endParaRPr lang="es-CO" sz="25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3620F604-5B5E-46AF-8026-75635AE3E58F}"/>
              </a:ext>
            </a:extLst>
          </p:cNvPr>
          <p:cNvSpPr/>
          <p:nvPr/>
        </p:nvSpPr>
        <p:spPr>
          <a:xfrm>
            <a:off x="12404304" y="5777431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4C93180D-7316-4B37-B7C5-2E2CF13D6189}"/>
              </a:ext>
            </a:extLst>
          </p:cNvPr>
          <p:cNvSpPr txBox="1"/>
          <p:nvPr/>
        </p:nvSpPr>
        <p:spPr>
          <a:xfrm>
            <a:off x="13642988" y="6147603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  <p:pic>
        <p:nvPicPr>
          <p:cNvPr id="31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9EE12A3A-40DA-4873-920E-A5D8BA387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718890" y="-2087261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3EBBAFE6-70C9-4CB2-87F5-59AA86CC1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93928">
            <a:off x="12396374" y="-928738"/>
            <a:ext cx="2778778" cy="156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7DD1B915-BC5E-48BD-A957-C116078AD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842268">
            <a:off x="2797776" y="8547859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4493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162109" y="1176693"/>
            <a:ext cx="5900196" cy="4950865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36457734"/>
                  </p:ext>
                </p:extLst>
              </p:nvPr>
            </p:nvGraphicFramePr>
            <p:xfrm>
              <a:off x="-710838" y="1931150"/>
              <a:ext cx="5277113" cy="385491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277113" cy="3854913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99471" ay="-2840556" az="-539924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9699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710838" y="1931150"/>
                <a:ext cx="5277113" cy="3854913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0" y="-829420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190500" y="-1110599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7368569" y="662205"/>
            <a:ext cx="1217399" cy="1217399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8585966" y="1032377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7368568" y="2205342"/>
            <a:ext cx="1217399" cy="1217399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7368567" y="3748479"/>
            <a:ext cx="1217399" cy="1217399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8607251" y="4118651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FE14F4D-F782-44EF-9733-DF02A8DFE4F8}"/>
              </a:ext>
            </a:extLst>
          </p:cNvPr>
          <p:cNvSpPr txBox="1"/>
          <p:nvPr/>
        </p:nvSpPr>
        <p:spPr>
          <a:xfrm>
            <a:off x="19050" y="-54047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pic>
        <p:nvPicPr>
          <p:cNvPr id="3074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31921D09-8798-46AE-B90D-1D213A2DC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697847" y="-830300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050B23E1-86F8-487B-88A7-F157387CC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93928">
            <a:off x="10318216" y="-404184"/>
            <a:ext cx="2778778" cy="156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22296265-3FA4-4740-BAFA-B3F3ECC54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842268">
            <a:off x="3303636" y="6282684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4C2A211A-23B3-4782-810E-48AACAA613ED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9A3E831-276C-4055-BF20-557ACEE0BF72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87B8C8DB-CCC5-475B-B687-428DB3DC7600}"/>
              </a:ext>
            </a:extLst>
          </p:cNvPr>
          <p:cNvSpPr txBox="1"/>
          <p:nvPr/>
        </p:nvSpPr>
        <p:spPr>
          <a:xfrm>
            <a:off x="8585966" y="2575514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sp>
        <p:nvSpPr>
          <p:cNvPr id="72" name="Elipse 71">
            <a:extLst>
              <a:ext uri="{FF2B5EF4-FFF2-40B4-BE49-F238E27FC236}">
                <a16:creationId xmlns:a16="http://schemas.microsoft.com/office/drawing/2014/main" id="{0EC9CF7C-EF97-477C-9422-6D3F9F385DF9}"/>
              </a:ext>
            </a:extLst>
          </p:cNvPr>
          <p:cNvSpPr/>
          <p:nvPr/>
        </p:nvSpPr>
        <p:spPr>
          <a:xfrm>
            <a:off x="7389852" y="5216988"/>
            <a:ext cx="1217399" cy="1217399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B81191A2-179F-4450-87F4-8443D62659E3}"/>
              </a:ext>
            </a:extLst>
          </p:cNvPr>
          <p:cNvSpPr txBox="1"/>
          <p:nvPr/>
        </p:nvSpPr>
        <p:spPr>
          <a:xfrm>
            <a:off x="8628536" y="5587160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1516985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 rot="13968645">
            <a:off x="-2140465" y="1588311"/>
            <a:ext cx="4443041" cy="3728164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38494878"/>
                  </p:ext>
                </p:extLst>
              </p:nvPr>
            </p:nvGraphicFramePr>
            <p:xfrm>
              <a:off x="-1580706" y="1640734"/>
              <a:ext cx="3565251" cy="394554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565251" cy="3945547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892819" ay="-2006728" az="-297646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1054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580706" y="1640734"/>
                <a:ext cx="3565251" cy="3945547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5289999" y="110609"/>
            <a:ext cx="1390201" cy="1390201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3476751" y="1479694"/>
            <a:ext cx="50478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3C492B9-EA5E-4DE7-80C4-3E5303CFB420}"/>
              </a:ext>
            </a:extLst>
          </p:cNvPr>
          <p:cNvSpPr txBox="1"/>
          <p:nvPr/>
        </p:nvSpPr>
        <p:spPr>
          <a:xfrm>
            <a:off x="254918" y="-991801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1A09E6E-6E65-4279-B845-21D84FB7E426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B0B5C43-B25E-406B-9BD8-654E426FCE97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pic>
        <p:nvPicPr>
          <p:cNvPr id="64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72ACA36E-96FC-401B-87F2-8EE4C0AA1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29449" y="-4727071"/>
            <a:ext cx="11114548" cy="625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4F428CB2-81A8-4607-A9B9-E898FEE46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16449">
            <a:off x="56275" y="-142511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upo 34">
            <a:extLst>
              <a:ext uri="{FF2B5EF4-FFF2-40B4-BE49-F238E27FC236}">
                <a16:creationId xmlns:a16="http://schemas.microsoft.com/office/drawing/2014/main" id="{55D8EAED-9A08-48E8-BAEA-096925335D97}"/>
              </a:ext>
            </a:extLst>
          </p:cNvPr>
          <p:cNvGrpSpPr/>
          <p:nvPr/>
        </p:nvGrpSpPr>
        <p:grpSpPr>
          <a:xfrm>
            <a:off x="3597821" y="2717508"/>
            <a:ext cx="1133475" cy="1990273"/>
            <a:chOff x="3597821" y="2717508"/>
            <a:chExt cx="1133475" cy="1990273"/>
          </a:xfrm>
        </p:grpSpPr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81E72C69-CD56-486C-8E9C-4E3744A83A23}"/>
                </a:ext>
              </a:extLst>
            </p:cNvPr>
            <p:cNvGrpSpPr/>
            <p:nvPr/>
          </p:nvGrpSpPr>
          <p:grpSpPr>
            <a:xfrm>
              <a:off x="3597821" y="2717508"/>
              <a:ext cx="1133475" cy="1079500"/>
              <a:chOff x="4156524" y="2713975"/>
              <a:chExt cx="1133475" cy="1079500"/>
            </a:xfrm>
          </p:grpSpPr>
          <p:sp>
            <p:nvSpPr>
              <p:cNvPr id="9" name="Pentágono 8">
                <a:extLst>
                  <a:ext uri="{FF2B5EF4-FFF2-40B4-BE49-F238E27FC236}">
                    <a16:creationId xmlns:a16="http://schemas.microsoft.com/office/drawing/2014/main" id="{9D4AC6AF-D5A5-42A6-AF9D-2D3FFAAB6BD3}"/>
                  </a:ext>
                </a:extLst>
              </p:cNvPr>
              <p:cNvSpPr/>
              <p:nvPr/>
            </p:nvSpPr>
            <p:spPr>
              <a:xfrm>
                <a:off x="4156524" y="2713975"/>
                <a:ext cx="1133475" cy="1079500"/>
              </a:xfrm>
              <a:prstGeom prst="pentagon">
                <a:avLst/>
              </a:prstGeom>
              <a:solidFill>
                <a:srgbClr val="FFD966">
                  <a:alpha val="60000"/>
                </a:srgbClr>
              </a:solidFill>
              <a:ln w="381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  <p:pic>
            <p:nvPicPr>
              <p:cNvPr id="3" name="Gráfico 2" descr="Estadísticas">
                <a:extLst>
                  <a:ext uri="{FF2B5EF4-FFF2-40B4-BE49-F238E27FC236}">
                    <a16:creationId xmlns:a16="http://schemas.microsoft.com/office/drawing/2014/main" id="{94150243-0AE4-432A-B616-6D905AE7BC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346393" y="2953433"/>
                <a:ext cx="725093" cy="725093"/>
              </a:xfrm>
              <a:prstGeom prst="rect">
                <a:avLst/>
              </a:prstGeom>
            </p:spPr>
          </p:pic>
        </p:grpSp>
        <p:grpSp>
          <p:nvGrpSpPr>
            <p:cNvPr id="30" name="Grupo 29">
              <a:extLst>
                <a:ext uri="{FF2B5EF4-FFF2-40B4-BE49-F238E27FC236}">
                  <a16:creationId xmlns:a16="http://schemas.microsoft.com/office/drawing/2014/main" id="{D0BF4C5A-6156-4F47-B37D-044FEE1822D8}"/>
                </a:ext>
              </a:extLst>
            </p:cNvPr>
            <p:cNvGrpSpPr/>
            <p:nvPr/>
          </p:nvGrpSpPr>
          <p:grpSpPr>
            <a:xfrm>
              <a:off x="4027512" y="3797008"/>
              <a:ext cx="274092" cy="910773"/>
              <a:chOff x="4027512" y="3797008"/>
              <a:chExt cx="274092" cy="910773"/>
            </a:xfrm>
          </p:grpSpPr>
          <p:cxnSp>
            <p:nvCxnSpPr>
              <p:cNvPr id="26" name="Conector recto 25">
                <a:extLst>
                  <a:ext uri="{FF2B5EF4-FFF2-40B4-BE49-F238E27FC236}">
                    <a16:creationId xmlns:a16="http://schemas.microsoft.com/office/drawing/2014/main" id="{287F433F-0741-407A-B61C-62CD977440E0}"/>
                  </a:ext>
                </a:extLst>
              </p:cNvPr>
              <p:cNvCxnSpPr>
                <a:cxnSpLocks/>
                <a:stCxn id="9" idx="3"/>
              </p:cNvCxnSpPr>
              <p:nvPr/>
            </p:nvCxnSpPr>
            <p:spPr>
              <a:xfrm>
                <a:off x="4164559" y="3797008"/>
                <a:ext cx="0" cy="658778"/>
              </a:xfrm>
              <a:prstGeom prst="line">
                <a:avLst/>
              </a:prstGeom>
              <a:ln w="2857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id="{9A9980C4-8D8F-4B38-A49D-67C3861CCC11}"/>
                  </a:ext>
                </a:extLst>
              </p:cNvPr>
              <p:cNvSpPr/>
              <p:nvPr/>
            </p:nvSpPr>
            <p:spPr>
              <a:xfrm>
                <a:off x="4027512" y="4433689"/>
                <a:ext cx="274092" cy="274092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grpSp>
        <p:nvGrpSpPr>
          <p:cNvPr id="34" name="Grupo 33">
            <a:extLst>
              <a:ext uri="{FF2B5EF4-FFF2-40B4-BE49-F238E27FC236}">
                <a16:creationId xmlns:a16="http://schemas.microsoft.com/office/drawing/2014/main" id="{F37F93B4-3B5C-4D77-834E-EFA95D11B672}"/>
              </a:ext>
            </a:extLst>
          </p:cNvPr>
          <p:cNvGrpSpPr/>
          <p:nvPr/>
        </p:nvGrpSpPr>
        <p:grpSpPr>
          <a:xfrm>
            <a:off x="7042027" y="2713975"/>
            <a:ext cx="1133475" cy="1990273"/>
            <a:chOff x="7042027" y="2713975"/>
            <a:chExt cx="1133475" cy="1990273"/>
          </a:xfrm>
        </p:grpSpPr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60100B33-1ECA-47CB-9AE1-89CAC4C66CD2}"/>
                </a:ext>
              </a:extLst>
            </p:cNvPr>
            <p:cNvGrpSpPr/>
            <p:nvPr/>
          </p:nvGrpSpPr>
          <p:grpSpPr>
            <a:xfrm>
              <a:off x="7042027" y="2713975"/>
              <a:ext cx="1133475" cy="1079500"/>
              <a:chOff x="6269369" y="2713975"/>
              <a:chExt cx="1133475" cy="1079500"/>
            </a:xfrm>
          </p:grpSpPr>
          <p:sp>
            <p:nvSpPr>
              <p:cNvPr id="65" name="Pentágono 64">
                <a:extLst>
                  <a:ext uri="{FF2B5EF4-FFF2-40B4-BE49-F238E27FC236}">
                    <a16:creationId xmlns:a16="http://schemas.microsoft.com/office/drawing/2014/main" id="{A8E50C2C-7864-4098-83B8-27E0A45CFD18}"/>
                  </a:ext>
                </a:extLst>
              </p:cNvPr>
              <p:cNvSpPr/>
              <p:nvPr/>
            </p:nvSpPr>
            <p:spPr>
              <a:xfrm>
                <a:off x="6269369" y="2713975"/>
                <a:ext cx="1133475" cy="1079500"/>
              </a:xfrm>
              <a:prstGeom prst="pentagon">
                <a:avLst/>
              </a:prstGeom>
              <a:solidFill>
                <a:srgbClr val="FFD966">
                  <a:alpha val="60000"/>
                </a:srgbClr>
              </a:solidFill>
              <a:ln w="381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  <p:pic>
            <p:nvPicPr>
              <p:cNvPr id="7" name="Gráfico 6" descr="Objetivo">
                <a:extLst>
                  <a:ext uri="{FF2B5EF4-FFF2-40B4-BE49-F238E27FC236}">
                    <a16:creationId xmlns:a16="http://schemas.microsoft.com/office/drawing/2014/main" id="{F9F63A7F-1AFC-4F02-B392-2A43BD2FAF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6378906" y="2879075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69" name="Grupo 68">
              <a:extLst>
                <a:ext uri="{FF2B5EF4-FFF2-40B4-BE49-F238E27FC236}">
                  <a16:creationId xmlns:a16="http://schemas.microsoft.com/office/drawing/2014/main" id="{0662BC12-8516-4CE2-8082-38AA137C151C}"/>
                </a:ext>
              </a:extLst>
            </p:cNvPr>
            <p:cNvGrpSpPr/>
            <p:nvPr/>
          </p:nvGrpSpPr>
          <p:grpSpPr>
            <a:xfrm>
              <a:off x="7457010" y="3793475"/>
              <a:ext cx="274092" cy="910773"/>
              <a:chOff x="4027512" y="3797008"/>
              <a:chExt cx="274092" cy="910773"/>
            </a:xfrm>
          </p:grpSpPr>
          <p:cxnSp>
            <p:nvCxnSpPr>
              <p:cNvPr id="70" name="Conector recto 69">
                <a:extLst>
                  <a:ext uri="{FF2B5EF4-FFF2-40B4-BE49-F238E27FC236}">
                    <a16:creationId xmlns:a16="http://schemas.microsoft.com/office/drawing/2014/main" id="{352BD62A-A565-41E6-96EF-0B3D1F30C4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64559" y="3797008"/>
                <a:ext cx="0" cy="658778"/>
              </a:xfrm>
              <a:prstGeom prst="line">
                <a:avLst/>
              </a:prstGeom>
              <a:ln w="2857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Elipse 70">
                <a:extLst>
                  <a:ext uri="{FF2B5EF4-FFF2-40B4-BE49-F238E27FC236}">
                    <a16:creationId xmlns:a16="http://schemas.microsoft.com/office/drawing/2014/main" id="{92AF555A-397D-422C-9974-335261830518}"/>
                  </a:ext>
                </a:extLst>
              </p:cNvPr>
              <p:cNvSpPr/>
              <p:nvPr/>
            </p:nvSpPr>
            <p:spPr>
              <a:xfrm>
                <a:off x="4027512" y="4433689"/>
                <a:ext cx="274092" cy="274092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pic>
        <p:nvPicPr>
          <p:cNvPr id="72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3FFB077A-E19E-41E2-8A9D-71126931B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55027">
            <a:off x="9565637" y="-863685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69AE02BE-2E41-4A59-B8E2-EFA5A82EF9F0}"/>
              </a:ext>
            </a:extLst>
          </p:cNvPr>
          <p:cNvSpPr/>
          <p:nvPr/>
        </p:nvSpPr>
        <p:spPr>
          <a:xfrm>
            <a:off x="3169880" y="4704248"/>
            <a:ext cx="1989356" cy="1697997"/>
          </a:xfrm>
          <a:prstGeom prst="roundRect">
            <a:avLst/>
          </a:prstGeom>
          <a:solidFill>
            <a:srgbClr val="FFD966">
              <a:alpha val="50196"/>
            </a:srgbClr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latin typeface="Leelawadee" panose="020B0502040204020203" pitchFamily="34" charset="-34"/>
                <a:cs typeface="Leelawadee" panose="020B0502040204020203" pitchFamily="34" charset="-34"/>
              </a:rPr>
              <a:t>Podemos optar por un modelo de regresión si buscamos predecir las ventas globales</a:t>
            </a:r>
          </a:p>
        </p:txBody>
      </p:sp>
      <p:sp>
        <p:nvSpPr>
          <p:cNvPr id="76" name="Rectángulo: esquinas redondeadas 75">
            <a:extLst>
              <a:ext uri="{FF2B5EF4-FFF2-40B4-BE49-F238E27FC236}">
                <a16:creationId xmlns:a16="http://schemas.microsoft.com/office/drawing/2014/main" id="{F4C2E5F3-9A12-4E92-8526-1068A65A12E3}"/>
              </a:ext>
            </a:extLst>
          </p:cNvPr>
          <p:cNvSpPr/>
          <p:nvPr/>
        </p:nvSpPr>
        <p:spPr>
          <a:xfrm>
            <a:off x="6256251" y="4704248"/>
            <a:ext cx="2675610" cy="1697997"/>
          </a:xfrm>
          <a:prstGeom prst="roundRect">
            <a:avLst/>
          </a:prstGeom>
          <a:solidFill>
            <a:srgbClr val="FFD966">
              <a:alpha val="50196"/>
            </a:srgbClr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latin typeface="Leelawadee" panose="020B0502040204020203" pitchFamily="34" charset="-34"/>
                <a:cs typeface="Leelawadee" panose="020B0502040204020203" pitchFamily="34" charset="-34"/>
              </a:rPr>
              <a:t>También, podemos optar por un modelo de clasificación, si queremos clasificarlos en un genero dado sus características</a:t>
            </a: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C5A8B81C-CF09-4E36-9A5C-936DC1807B3D}"/>
              </a:ext>
            </a:extLst>
          </p:cNvPr>
          <p:cNvSpPr/>
          <p:nvPr/>
        </p:nvSpPr>
        <p:spPr>
          <a:xfrm>
            <a:off x="14651721" y="110609"/>
            <a:ext cx="1390201" cy="1390201"/>
          </a:xfrm>
          <a:prstGeom prst="ellipse">
            <a:avLst/>
          </a:prstGeom>
          <a:noFill/>
          <a:ln w="38100">
            <a:solidFill>
              <a:srgbClr val="FF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5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7F132BF-6CB6-48F1-8253-45373E0D6D39}"/>
              </a:ext>
            </a:extLst>
          </p:cNvPr>
          <p:cNvSpPr txBox="1"/>
          <p:nvPr/>
        </p:nvSpPr>
        <p:spPr>
          <a:xfrm>
            <a:off x="12619266" y="1552384"/>
            <a:ext cx="54551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Modelos aplicados</a:t>
            </a:r>
          </a:p>
        </p:txBody>
      </p:sp>
    </p:spTree>
    <p:extLst>
      <p:ext uri="{BB962C8B-B14F-4D97-AF65-F5344CB8AC3E}">
        <p14:creationId xmlns:p14="http://schemas.microsoft.com/office/powerpoint/2010/main" val="1984631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 rot="13968645">
            <a:off x="-1889134" y="2472504"/>
            <a:ext cx="4443041" cy="3728164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FF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-1106714" y="2856009"/>
              <a:ext cx="3774411" cy="354623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774411" cy="3546236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602410" ay="-2646740" az="-705911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1054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06714" y="2856009"/>
                <a:ext cx="3774411" cy="3546236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5289999" y="110609"/>
            <a:ext cx="1390201" cy="1390201"/>
          </a:xfrm>
          <a:prstGeom prst="ellipse">
            <a:avLst/>
          </a:prstGeom>
          <a:noFill/>
          <a:ln w="38100">
            <a:solidFill>
              <a:srgbClr val="FF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3257544" y="1552384"/>
            <a:ext cx="54551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Modelos aplicados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3C492B9-EA5E-4DE7-80C4-3E5303CFB420}"/>
              </a:ext>
            </a:extLst>
          </p:cNvPr>
          <p:cNvSpPr txBox="1"/>
          <p:nvPr/>
        </p:nvSpPr>
        <p:spPr>
          <a:xfrm>
            <a:off x="254918" y="-991801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1A09E6E-6E65-4279-B845-21D84FB7E426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B0B5C43-B25E-406B-9BD8-654E426FCE97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pic>
        <p:nvPicPr>
          <p:cNvPr id="64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72ACA36E-96FC-401B-87F2-8EE4C0AA1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FF373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70084" y="-4117768"/>
            <a:ext cx="11114548" cy="625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4F428CB2-81A8-4607-A9B9-E898FEE46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rgbClr val="FF373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16449">
            <a:off x="10550642" y="-479241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upo 34">
            <a:extLst>
              <a:ext uri="{FF2B5EF4-FFF2-40B4-BE49-F238E27FC236}">
                <a16:creationId xmlns:a16="http://schemas.microsoft.com/office/drawing/2014/main" id="{55D8EAED-9A08-48E8-BAEA-096925335D97}"/>
              </a:ext>
            </a:extLst>
          </p:cNvPr>
          <p:cNvGrpSpPr/>
          <p:nvPr/>
        </p:nvGrpSpPr>
        <p:grpSpPr>
          <a:xfrm>
            <a:off x="3597821" y="2717508"/>
            <a:ext cx="1133475" cy="1990273"/>
            <a:chOff x="3597821" y="2717508"/>
            <a:chExt cx="1133475" cy="1990273"/>
          </a:xfrm>
        </p:grpSpPr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81E72C69-CD56-486C-8E9C-4E3744A83A23}"/>
                </a:ext>
              </a:extLst>
            </p:cNvPr>
            <p:cNvGrpSpPr/>
            <p:nvPr/>
          </p:nvGrpSpPr>
          <p:grpSpPr>
            <a:xfrm>
              <a:off x="3597821" y="2717508"/>
              <a:ext cx="1133475" cy="1079500"/>
              <a:chOff x="4156524" y="2713975"/>
              <a:chExt cx="1133475" cy="1079500"/>
            </a:xfrm>
          </p:grpSpPr>
          <p:sp>
            <p:nvSpPr>
              <p:cNvPr id="9" name="Pentágono 8">
                <a:extLst>
                  <a:ext uri="{FF2B5EF4-FFF2-40B4-BE49-F238E27FC236}">
                    <a16:creationId xmlns:a16="http://schemas.microsoft.com/office/drawing/2014/main" id="{9D4AC6AF-D5A5-42A6-AF9D-2D3FFAAB6BD3}"/>
                  </a:ext>
                </a:extLst>
              </p:cNvPr>
              <p:cNvSpPr/>
              <p:nvPr/>
            </p:nvSpPr>
            <p:spPr>
              <a:xfrm>
                <a:off x="4156524" y="2713975"/>
                <a:ext cx="1133475" cy="1079500"/>
              </a:xfrm>
              <a:prstGeom prst="pentagon">
                <a:avLst/>
              </a:prstGeom>
              <a:solidFill>
                <a:srgbClr val="FF3737">
                  <a:alpha val="60000"/>
                </a:srgbClr>
              </a:solid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  <p:pic>
            <p:nvPicPr>
              <p:cNvPr id="3" name="Gráfico 2" descr="Estadísticas">
                <a:extLst>
                  <a:ext uri="{FF2B5EF4-FFF2-40B4-BE49-F238E27FC236}">
                    <a16:creationId xmlns:a16="http://schemas.microsoft.com/office/drawing/2014/main" id="{94150243-0AE4-432A-B616-6D905AE7BC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346393" y="2953433"/>
                <a:ext cx="725093" cy="725093"/>
              </a:xfrm>
              <a:prstGeom prst="rect">
                <a:avLst/>
              </a:prstGeom>
            </p:spPr>
          </p:pic>
        </p:grpSp>
        <p:grpSp>
          <p:nvGrpSpPr>
            <p:cNvPr id="30" name="Grupo 29">
              <a:extLst>
                <a:ext uri="{FF2B5EF4-FFF2-40B4-BE49-F238E27FC236}">
                  <a16:creationId xmlns:a16="http://schemas.microsoft.com/office/drawing/2014/main" id="{D0BF4C5A-6156-4F47-B37D-044FEE1822D8}"/>
                </a:ext>
              </a:extLst>
            </p:cNvPr>
            <p:cNvGrpSpPr/>
            <p:nvPr/>
          </p:nvGrpSpPr>
          <p:grpSpPr>
            <a:xfrm>
              <a:off x="4027512" y="3797008"/>
              <a:ext cx="274092" cy="910773"/>
              <a:chOff x="4027512" y="3797008"/>
              <a:chExt cx="274092" cy="910773"/>
            </a:xfrm>
          </p:grpSpPr>
          <p:cxnSp>
            <p:nvCxnSpPr>
              <p:cNvPr id="26" name="Conector recto 25">
                <a:extLst>
                  <a:ext uri="{FF2B5EF4-FFF2-40B4-BE49-F238E27FC236}">
                    <a16:creationId xmlns:a16="http://schemas.microsoft.com/office/drawing/2014/main" id="{287F433F-0741-407A-B61C-62CD977440E0}"/>
                  </a:ext>
                </a:extLst>
              </p:cNvPr>
              <p:cNvCxnSpPr>
                <a:cxnSpLocks/>
                <a:stCxn id="9" idx="3"/>
              </p:cNvCxnSpPr>
              <p:nvPr/>
            </p:nvCxnSpPr>
            <p:spPr>
              <a:xfrm>
                <a:off x="4164559" y="3797008"/>
                <a:ext cx="0" cy="658778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id="{9A9980C4-8D8F-4B38-A49D-67C3861CCC11}"/>
                  </a:ext>
                </a:extLst>
              </p:cNvPr>
              <p:cNvSpPr/>
              <p:nvPr/>
            </p:nvSpPr>
            <p:spPr>
              <a:xfrm>
                <a:off x="4027512" y="4433689"/>
                <a:ext cx="274092" cy="274092"/>
              </a:xfrm>
              <a:prstGeom prst="ellipse">
                <a:avLst/>
              </a:prstGeom>
              <a:solidFill>
                <a:srgbClr val="FF3737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grpSp>
        <p:nvGrpSpPr>
          <p:cNvPr id="34" name="Grupo 33">
            <a:extLst>
              <a:ext uri="{FF2B5EF4-FFF2-40B4-BE49-F238E27FC236}">
                <a16:creationId xmlns:a16="http://schemas.microsoft.com/office/drawing/2014/main" id="{F37F93B4-3B5C-4D77-834E-EFA95D11B672}"/>
              </a:ext>
            </a:extLst>
          </p:cNvPr>
          <p:cNvGrpSpPr/>
          <p:nvPr/>
        </p:nvGrpSpPr>
        <p:grpSpPr>
          <a:xfrm>
            <a:off x="7712625" y="2702404"/>
            <a:ext cx="1133475" cy="1990273"/>
            <a:chOff x="7042027" y="2713975"/>
            <a:chExt cx="1133475" cy="1990273"/>
          </a:xfrm>
        </p:grpSpPr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60100B33-1ECA-47CB-9AE1-89CAC4C66CD2}"/>
                </a:ext>
              </a:extLst>
            </p:cNvPr>
            <p:cNvGrpSpPr/>
            <p:nvPr/>
          </p:nvGrpSpPr>
          <p:grpSpPr>
            <a:xfrm>
              <a:off x="7042027" y="2713975"/>
              <a:ext cx="1133475" cy="1079500"/>
              <a:chOff x="6269369" y="2713975"/>
              <a:chExt cx="1133475" cy="1079500"/>
            </a:xfrm>
          </p:grpSpPr>
          <p:sp>
            <p:nvSpPr>
              <p:cNvPr id="65" name="Pentágono 64">
                <a:extLst>
                  <a:ext uri="{FF2B5EF4-FFF2-40B4-BE49-F238E27FC236}">
                    <a16:creationId xmlns:a16="http://schemas.microsoft.com/office/drawing/2014/main" id="{A8E50C2C-7864-4098-83B8-27E0A45CFD18}"/>
                  </a:ext>
                </a:extLst>
              </p:cNvPr>
              <p:cNvSpPr/>
              <p:nvPr/>
            </p:nvSpPr>
            <p:spPr>
              <a:xfrm>
                <a:off x="6269369" y="2713975"/>
                <a:ext cx="1133475" cy="1079500"/>
              </a:xfrm>
              <a:prstGeom prst="pentagon">
                <a:avLst/>
              </a:prstGeom>
              <a:solidFill>
                <a:srgbClr val="FF3737">
                  <a:alpha val="60000"/>
                </a:srgbClr>
              </a:solid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  <p:pic>
            <p:nvPicPr>
              <p:cNvPr id="7" name="Gráfico 6" descr="Objetivo">
                <a:extLst>
                  <a:ext uri="{FF2B5EF4-FFF2-40B4-BE49-F238E27FC236}">
                    <a16:creationId xmlns:a16="http://schemas.microsoft.com/office/drawing/2014/main" id="{F9F63A7F-1AFC-4F02-B392-2A43BD2FAF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6378906" y="2869533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69" name="Grupo 68">
              <a:extLst>
                <a:ext uri="{FF2B5EF4-FFF2-40B4-BE49-F238E27FC236}">
                  <a16:creationId xmlns:a16="http://schemas.microsoft.com/office/drawing/2014/main" id="{0662BC12-8516-4CE2-8082-38AA137C151C}"/>
                </a:ext>
              </a:extLst>
            </p:cNvPr>
            <p:cNvGrpSpPr/>
            <p:nvPr/>
          </p:nvGrpSpPr>
          <p:grpSpPr>
            <a:xfrm>
              <a:off x="7457010" y="3793475"/>
              <a:ext cx="274092" cy="910773"/>
              <a:chOff x="4027512" y="3797008"/>
              <a:chExt cx="274092" cy="910773"/>
            </a:xfrm>
          </p:grpSpPr>
          <p:cxnSp>
            <p:nvCxnSpPr>
              <p:cNvPr id="70" name="Conector recto 69">
                <a:extLst>
                  <a:ext uri="{FF2B5EF4-FFF2-40B4-BE49-F238E27FC236}">
                    <a16:creationId xmlns:a16="http://schemas.microsoft.com/office/drawing/2014/main" id="{352BD62A-A565-41E6-96EF-0B3D1F30C4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64559" y="3797008"/>
                <a:ext cx="0" cy="658778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Elipse 70">
                <a:extLst>
                  <a:ext uri="{FF2B5EF4-FFF2-40B4-BE49-F238E27FC236}">
                    <a16:creationId xmlns:a16="http://schemas.microsoft.com/office/drawing/2014/main" id="{92AF555A-397D-422C-9974-335261830518}"/>
                  </a:ext>
                </a:extLst>
              </p:cNvPr>
              <p:cNvSpPr/>
              <p:nvPr/>
            </p:nvSpPr>
            <p:spPr>
              <a:xfrm>
                <a:off x="4027512" y="4433689"/>
                <a:ext cx="274092" cy="274092"/>
              </a:xfrm>
              <a:prstGeom prst="ellipse">
                <a:avLst/>
              </a:prstGeom>
              <a:solidFill>
                <a:srgbClr val="FF3737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pic>
        <p:nvPicPr>
          <p:cNvPr id="72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3FFB077A-E19E-41E2-8A9D-71126931B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prstClr val="black"/>
              <a:srgbClr val="FF373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253744">
            <a:off x="10397865" y="4177902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69AE02BE-2E41-4A59-B8E2-EFA5A82EF9F0}"/>
              </a:ext>
            </a:extLst>
          </p:cNvPr>
          <p:cNvSpPr/>
          <p:nvPr/>
        </p:nvSpPr>
        <p:spPr>
          <a:xfrm>
            <a:off x="3376764" y="4751648"/>
            <a:ext cx="1658093" cy="601368"/>
          </a:xfrm>
          <a:prstGeom prst="roundRect">
            <a:avLst/>
          </a:prstGeom>
          <a:solidFill>
            <a:srgbClr val="FF3737">
              <a:alpha val="50196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err="1">
                <a:latin typeface="Leelawadee" panose="020B0502040204020203" pitchFamily="34" charset="-34"/>
                <a:cs typeface="Leelawadee" panose="020B0502040204020203" pitchFamily="34" charset="-34"/>
              </a:rPr>
              <a:t>Bayesian</a:t>
            </a:r>
            <a:r>
              <a:rPr lang="es-CO" dirty="0">
                <a:latin typeface="Leelawadee" panose="020B0502040204020203" pitchFamily="34" charset="-34"/>
                <a:cs typeface="Leelawadee" panose="020B0502040204020203" pitchFamily="34" charset="-34"/>
              </a:rPr>
              <a:t> Ridge</a:t>
            </a:r>
          </a:p>
        </p:txBody>
      </p:sp>
      <p:sp>
        <p:nvSpPr>
          <p:cNvPr id="76" name="Rectángulo: esquinas redondeadas 75">
            <a:extLst>
              <a:ext uri="{FF2B5EF4-FFF2-40B4-BE49-F238E27FC236}">
                <a16:creationId xmlns:a16="http://schemas.microsoft.com/office/drawing/2014/main" id="{F4C2E5F3-9A12-4E92-8526-1068A65A12E3}"/>
              </a:ext>
            </a:extLst>
          </p:cNvPr>
          <p:cNvSpPr/>
          <p:nvPr/>
        </p:nvSpPr>
        <p:spPr>
          <a:xfrm>
            <a:off x="7467621" y="4692677"/>
            <a:ext cx="1626079" cy="658778"/>
          </a:xfrm>
          <a:prstGeom prst="roundRect">
            <a:avLst/>
          </a:prstGeom>
          <a:solidFill>
            <a:srgbClr val="FF3737">
              <a:alpha val="50196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latin typeface="Leelawadee" panose="020B0502040204020203" pitchFamily="34" charset="-34"/>
                <a:cs typeface="Leelawadee" panose="020B0502040204020203" pitchFamily="34" charset="-34"/>
              </a:rPr>
              <a:t>Lasso </a:t>
            </a:r>
            <a:r>
              <a:rPr lang="es-CO" dirty="0" err="1">
                <a:latin typeface="Leelawadee" panose="020B0502040204020203" pitchFamily="34" charset="-34"/>
                <a:cs typeface="Leelawadee" panose="020B0502040204020203" pitchFamily="34" charset="-34"/>
              </a:rPr>
              <a:t>Regression</a:t>
            </a:r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B95D5D59-1F1C-4CDA-A518-EB149359AEDE}"/>
              </a:ext>
            </a:extLst>
          </p:cNvPr>
          <p:cNvGrpSpPr/>
          <p:nvPr/>
        </p:nvGrpSpPr>
        <p:grpSpPr>
          <a:xfrm>
            <a:off x="5655613" y="2735673"/>
            <a:ext cx="1133475" cy="1990273"/>
            <a:chOff x="7042027" y="2713975"/>
            <a:chExt cx="1133475" cy="1990273"/>
          </a:xfrm>
        </p:grpSpPr>
        <p:sp>
          <p:nvSpPr>
            <p:cNvPr id="38" name="Pentágono 37">
              <a:extLst>
                <a:ext uri="{FF2B5EF4-FFF2-40B4-BE49-F238E27FC236}">
                  <a16:creationId xmlns:a16="http://schemas.microsoft.com/office/drawing/2014/main" id="{9C5FAF8E-969A-402A-B889-19B3E91E5CBC}"/>
                </a:ext>
              </a:extLst>
            </p:cNvPr>
            <p:cNvSpPr/>
            <p:nvPr/>
          </p:nvSpPr>
          <p:spPr>
            <a:xfrm>
              <a:off x="7042027" y="2713975"/>
              <a:ext cx="1133475" cy="1079500"/>
            </a:xfrm>
            <a:prstGeom prst="pentagon">
              <a:avLst/>
            </a:prstGeom>
            <a:solidFill>
              <a:srgbClr val="FF3737">
                <a:alpha val="60000"/>
              </a:srgb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grpSp>
          <p:nvGrpSpPr>
            <p:cNvPr id="32" name="Grupo 31">
              <a:extLst>
                <a:ext uri="{FF2B5EF4-FFF2-40B4-BE49-F238E27FC236}">
                  <a16:creationId xmlns:a16="http://schemas.microsoft.com/office/drawing/2014/main" id="{AF5E15D1-5EF2-4A11-99B5-92E2E9CA8478}"/>
                </a:ext>
              </a:extLst>
            </p:cNvPr>
            <p:cNvGrpSpPr/>
            <p:nvPr/>
          </p:nvGrpSpPr>
          <p:grpSpPr>
            <a:xfrm>
              <a:off x="7457010" y="3793475"/>
              <a:ext cx="274092" cy="910773"/>
              <a:chOff x="4027512" y="3797008"/>
              <a:chExt cx="274092" cy="910773"/>
            </a:xfrm>
          </p:grpSpPr>
          <p:cxnSp>
            <p:nvCxnSpPr>
              <p:cNvPr id="36" name="Conector recto 35">
                <a:extLst>
                  <a:ext uri="{FF2B5EF4-FFF2-40B4-BE49-F238E27FC236}">
                    <a16:creationId xmlns:a16="http://schemas.microsoft.com/office/drawing/2014/main" id="{70B98729-29D2-4FA4-A5A1-42E649D347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64559" y="3797008"/>
                <a:ext cx="0" cy="658778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Elipse 36">
                <a:extLst>
                  <a:ext uri="{FF2B5EF4-FFF2-40B4-BE49-F238E27FC236}">
                    <a16:creationId xmlns:a16="http://schemas.microsoft.com/office/drawing/2014/main" id="{ADF5C7F8-32AE-4A6E-862E-5225AC72E1CD}"/>
                  </a:ext>
                </a:extLst>
              </p:cNvPr>
              <p:cNvSpPr/>
              <p:nvPr/>
            </p:nvSpPr>
            <p:spPr>
              <a:xfrm>
                <a:off x="4027512" y="4433689"/>
                <a:ext cx="274092" cy="274092"/>
              </a:xfrm>
              <a:prstGeom prst="ellipse">
                <a:avLst/>
              </a:prstGeom>
              <a:solidFill>
                <a:srgbClr val="FF3737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sp>
        <p:nvSpPr>
          <p:cNvPr id="40" name="Rectángulo: esquinas redondeadas 39">
            <a:extLst>
              <a:ext uri="{FF2B5EF4-FFF2-40B4-BE49-F238E27FC236}">
                <a16:creationId xmlns:a16="http://schemas.microsoft.com/office/drawing/2014/main" id="{6738624F-242C-4FA7-8EBB-8F669BD68E88}"/>
              </a:ext>
            </a:extLst>
          </p:cNvPr>
          <p:cNvSpPr/>
          <p:nvPr/>
        </p:nvSpPr>
        <p:spPr>
          <a:xfrm>
            <a:off x="5410609" y="4725946"/>
            <a:ext cx="1626079" cy="658778"/>
          </a:xfrm>
          <a:prstGeom prst="roundRect">
            <a:avLst/>
          </a:prstGeom>
          <a:solidFill>
            <a:srgbClr val="FF3737">
              <a:alpha val="50196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latin typeface="Leelawadee" panose="020B0502040204020203" pitchFamily="34" charset="-34"/>
                <a:cs typeface="Leelawadee" panose="020B0502040204020203" pitchFamily="34" charset="-34"/>
              </a:rPr>
              <a:t>Ridge </a:t>
            </a:r>
            <a:r>
              <a:rPr lang="es-CO" dirty="0" err="1">
                <a:latin typeface="Leelawadee" panose="020B0502040204020203" pitchFamily="34" charset="-34"/>
                <a:cs typeface="Leelawadee" panose="020B0502040204020203" pitchFamily="34" charset="-34"/>
              </a:rPr>
              <a:t>Regression</a:t>
            </a:r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pic>
        <p:nvPicPr>
          <p:cNvPr id="4" name="Gráfico 3" descr="Tendencia al alza">
            <a:extLst>
              <a:ext uri="{FF2B5EF4-FFF2-40B4-BE49-F238E27FC236}">
                <a16:creationId xmlns:a16="http://schemas.microsoft.com/office/drawing/2014/main" id="{91F285DD-11B8-4655-B3D0-6D861BA3003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764760" y="286773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47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 rot="13968645">
            <a:off x="-2475353" y="2032714"/>
            <a:ext cx="4443041" cy="3932617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FF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47200733"/>
                  </p:ext>
                </p:extLst>
              </p:nvPr>
            </p:nvGraphicFramePr>
            <p:xfrm>
              <a:off x="-1447243" y="2530216"/>
              <a:ext cx="3184955" cy="430682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4955" cy="4306822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324281" ay="-1900049" az="-137013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10543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447243" y="2530216"/>
                <a:ext cx="3184955" cy="4306822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5289999" y="110609"/>
            <a:ext cx="1390201" cy="1390201"/>
          </a:xfrm>
          <a:prstGeom prst="ellipse">
            <a:avLst/>
          </a:prstGeom>
          <a:noFill/>
          <a:ln w="38100">
            <a:solidFill>
              <a:srgbClr val="FF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3257544" y="1552384"/>
            <a:ext cx="54551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Link </a:t>
            </a:r>
            <a:r>
              <a:rPr lang="es-CO" sz="5000" dirty="0" err="1">
                <a:solidFill>
                  <a:schemeClr val="bg1"/>
                </a:solidFill>
                <a:latin typeface="Lato" panose="020F0502020204030203" pitchFamily="34" charset="0"/>
              </a:rPr>
              <a:t>colab</a:t>
            </a:r>
            <a:endParaRPr lang="es-CO" sz="5000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3C492B9-EA5E-4DE7-80C4-3E5303CFB420}"/>
              </a:ext>
            </a:extLst>
          </p:cNvPr>
          <p:cNvSpPr txBox="1"/>
          <p:nvPr/>
        </p:nvSpPr>
        <p:spPr>
          <a:xfrm>
            <a:off x="254918" y="-991801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1A09E6E-6E65-4279-B845-21D84FB7E426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B0B5C43-B25E-406B-9BD8-654E426FCE97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pic>
        <p:nvPicPr>
          <p:cNvPr id="64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72ACA36E-96FC-401B-87F2-8EE4C0AA1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FF373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70084" y="-4117768"/>
            <a:ext cx="11114548" cy="625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4F428CB2-81A8-4607-A9B9-E898FEE46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rgbClr val="FF373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16449">
            <a:off x="10550642" y="-479241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3FFB077A-E19E-41E2-8A9D-71126931B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prstClr val="black"/>
              <a:srgbClr val="FF373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253744">
            <a:off x="10397865" y="4177902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CuadroTexto 42">
            <a:extLst>
              <a:ext uri="{FF2B5EF4-FFF2-40B4-BE49-F238E27FC236}">
                <a16:creationId xmlns:a16="http://schemas.microsoft.com/office/drawing/2014/main" id="{6FAABC08-B314-450A-BDE0-0E1BECCD62F5}"/>
              </a:ext>
            </a:extLst>
          </p:cNvPr>
          <p:cNvSpPr txBox="1"/>
          <p:nvPr/>
        </p:nvSpPr>
        <p:spPr>
          <a:xfrm>
            <a:off x="1857372" y="3489736"/>
            <a:ext cx="84772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>
                <a:solidFill>
                  <a:schemeClr val="bg1"/>
                </a:solidFill>
                <a:latin typeface="Lato" panose="020F050202020403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https://colab.research.google.com/drive/1WDCOT2WpnOwXXhQt7o7sbChEXVyoYpmy?usp=sharing</a:t>
            </a:r>
            <a:r>
              <a:rPr lang="es-CO" sz="2800" dirty="0">
                <a:solidFill>
                  <a:schemeClr val="bg1"/>
                </a:solidFill>
                <a:latin typeface="Lato" panose="020F050202020403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1932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2158068" y="1035262"/>
            <a:ext cx="5667436" cy="4755556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3C492B9-EA5E-4DE7-80C4-3E5303CFB420}"/>
              </a:ext>
            </a:extLst>
          </p:cNvPr>
          <p:cNvSpPr txBox="1"/>
          <p:nvPr/>
        </p:nvSpPr>
        <p:spPr>
          <a:xfrm>
            <a:off x="254918" y="-991801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1A09E6E-6E65-4279-B845-21D84FB7E426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B0B5C43-B25E-406B-9BD8-654E426FCE97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pic>
        <p:nvPicPr>
          <p:cNvPr id="64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72ACA36E-96FC-401B-87F2-8EE4C0AA1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61607" y="-3486826"/>
            <a:ext cx="11114548" cy="625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4F428CB2-81A8-4607-A9B9-E898FEE46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16449">
            <a:off x="-58745" y="742700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3FFB077A-E19E-41E2-8A9D-71126931B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55027">
            <a:off x="9872423" y="-704029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Forma libre: forma 28">
            <a:extLst>
              <a:ext uri="{FF2B5EF4-FFF2-40B4-BE49-F238E27FC236}">
                <a16:creationId xmlns:a16="http://schemas.microsoft.com/office/drawing/2014/main" id="{0842AFAF-B1B4-4BB2-B3D6-F30FCAABEEC3}"/>
              </a:ext>
            </a:extLst>
          </p:cNvPr>
          <p:cNvSpPr/>
          <p:nvPr/>
        </p:nvSpPr>
        <p:spPr>
          <a:xfrm flipH="1">
            <a:off x="7850684" y="1100936"/>
            <a:ext cx="5667436" cy="4755556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764344-0EE0-4524-A97F-86B784F886B2}"/>
              </a:ext>
            </a:extLst>
          </p:cNvPr>
          <p:cNvSpPr txBox="1"/>
          <p:nvPr/>
        </p:nvSpPr>
        <p:spPr>
          <a:xfrm>
            <a:off x="2792133" y="2305619"/>
            <a:ext cx="61616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00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GRACIAS</a:t>
            </a:r>
          </a:p>
        </p:txBody>
      </p:sp>
      <p:pic>
        <p:nvPicPr>
          <p:cNvPr id="31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08D12CCF-1562-41DE-8F2D-91D4541F7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96090">
            <a:off x="6987292" y="5699520"/>
            <a:ext cx="2112194" cy="1188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3824C406-C5C9-481C-A0B5-412BA2572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102" y="4942787"/>
            <a:ext cx="4069880" cy="2289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7F2C1A48-2588-4115-88A3-1AEE207CB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16449">
            <a:off x="3738142" y="5040162"/>
            <a:ext cx="1997643" cy="112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uadroTexto 39">
            <a:extLst>
              <a:ext uri="{FF2B5EF4-FFF2-40B4-BE49-F238E27FC236}">
                <a16:creationId xmlns:a16="http://schemas.microsoft.com/office/drawing/2014/main" id="{C46B4618-91BC-4DF3-89E4-2ACE2D212F71}"/>
              </a:ext>
            </a:extLst>
          </p:cNvPr>
          <p:cNvSpPr txBox="1"/>
          <p:nvPr/>
        </p:nvSpPr>
        <p:spPr>
          <a:xfrm>
            <a:off x="2696129" y="3624066"/>
            <a:ext cx="616160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0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 su atención</a:t>
            </a:r>
          </a:p>
        </p:txBody>
      </p:sp>
    </p:spTree>
    <p:extLst>
      <p:ext uri="{BB962C8B-B14F-4D97-AF65-F5344CB8AC3E}">
        <p14:creationId xmlns:p14="http://schemas.microsoft.com/office/powerpoint/2010/main" val="1071966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162109" y="1176693"/>
            <a:ext cx="5900196" cy="4950865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09C9587-FCFE-4202-8372-7FC8D774B376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740232" y="1781600"/>
              <a:ext cx="5277113" cy="385491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277113" cy="3854913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99471" ay="-2840556" az="-539924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671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40232" y="1781600"/>
                <a:ext cx="5277113" cy="3854913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0" y="-20185"/>
            <a:ext cx="792028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0" y="393226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7368569" y="647686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8585966" y="1017858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7368568" y="2190823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C84B168-D041-49C9-8047-3733856CEC6E}"/>
              </a:ext>
            </a:extLst>
          </p:cNvPr>
          <p:cNvSpPr txBox="1"/>
          <p:nvPr/>
        </p:nvSpPr>
        <p:spPr>
          <a:xfrm>
            <a:off x="8585966" y="2560995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7368567" y="3733960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8607251" y="4104132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3CD789C-5020-4BB9-8900-CFD221A32773}"/>
              </a:ext>
            </a:extLst>
          </p:cNvPr>
          <p:cNvSpPr txBox="1"/>
          <p:nvPr/>
        </p:nvSpPr>
        <p:spPr>
          <a:xfrm>
            <a:off x="12380702" y="2208962"/>
            <a:ext cx="4797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Cada año salen miles de videojuegos. Solo en Steam, en el 2022, se contaron 10963 juegos nuevos.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C98BD1E-DB4E-4793-8377-DD513D4077BC}"/>
              </a:ext>
            </a:extLst>
          </p:cNvPr>
          <p:cNvSpPr txBox="1"/>
          <p:nvPr/>
        </p:nvSpPr>
        <p:spPr>
          <a:xfrm>
            <a:off x="12380702" y="4206507"/>
            <a:ext cx="4797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¿Qué hace al éxito de un juego?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71CBB7D-DA08-47B3-B494-C763C9D204E9}"/>
              </a:ext>
            </a:extLst>
          </p:cNvPr>
          <p:cNvSpPr/>
          <p:nvPr/>
        </p:nvSpPr>
        <p:spPr>
          <a:xfrm>
            <a:off x="12380702" y="470690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¿Podemos predecir su éxito a partir de sus características?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C8CDF8E-6C7D-4B72-ABAB-E97DA760E2F8}"/>
              </a:ext>
            </a:extLst>
          </p:cNvPr>
          <p:cNvSpPr/>
          <p:nvPr/>
        </p:nvSpPr>
        <p:spPr>
          <a:xfrm>
            <a:off x="12380702" y="328915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Sin embargo, ¿Cuántos de estos jugamos? ¿Cuántos llegamos a conocer siquiera?</a:t>
            </a:r>
            <a:endParaRPr lang="es-CO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C635E25-90BF-4D80-AD6B-A3FFCE244599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A447F041-C064-4D70-8630-A07C88F4BCC9}"/>
              </a:ext>
            </a:extLst>
          </p:cNvPr>
          <p:cNvSpPr/>
          <p:nvPr/>
        </p:nvSpPr>
        <p:spPr>
          <a:xfrm>
            <a:off x="7389852" y="5216988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010FD99-C3F6-4515-BB9B-D37315305053}"/>
              </a:ext>
            </a:extLst>
          </p:cNvPr>
          <p:cNvSpPr txBox="1"/>
          <p:nvPr/>
        </p:nvSpPr>
        <p:spPr>
          <a:xfrm>
            <a:off x="8628536" y="5587160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2549118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9256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1943647" y="2636671"/>
            <a:ext cx="4443041" cy="3728164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35992317"/>
                  </p:ext>
                </p:extLst>
              </p:nvPr>
            </p:nvGraphicFramePr>
            <p:xfrm>
              <a:off x="-1634415" y="2967225"/>
              <a:ext cx="3651271" cy="420214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651271" cy="4202140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372752" ay="-2252583" az="-253935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2365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634415" y="2967225"/>
                <a:ext cx="3651271" cy="4202140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-7258929" y="-36250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-7258929" y="405915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5487300" y="75775"/>
            <a:ext cx="1345300" cy="13453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2837546" y="1355291"/>
            <a:ext cx="664480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12354110" y="2967225"/>
            <a:ext cx="1217399" cy="1217399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12354109" y="4510362"/>
            <a:ext cx="1217399" cy="1217399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13592793" y="4880534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pic>
        <p:nvPicPr>
          <p:cNvPr id="1026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676BCB96-3625-4A95-9DAA-7F22BB7CD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421417">
            <a:off x="10662057" y="-2875683"/>
            <a:ext cx="6270551" cy="352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D972487B-11EB-4648-8127-1192D7FBD000}"/>
              </a:ext>
            </a:extLst>
          </p:cNvPr>
          <p:cNvSpPr txBox="1"/>
          <p:nvPr/>
        </p:nvSpPr>
        <p:spPr>
          <a:xfrm>
            <a:off x="-3355862" y="290499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pic>
        <p:nvPicPr>
          <p:cNvPr id="1028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4619412C-56F8-4436-AB5F-4FBF87477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09" y="-740607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C2BF7BA9-C641-4FA4-8D85-8EF11FD3B369}"/>
              </a:ext>
            </a:extLst>
          </p:cNvPr>
          <p:cNvSpPr txBox="1"/>
          <p:nvPr/>
        </p:nvSpPr>
        <p:spPr>
          <a:xfrm>
            <a:off x="0" y="-965211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01152A37-064D-4B29-B228-408739194FF0}"/>
              </a:ext>
            </a:extLst>
          </p:cNvPr>
          <p:cNvSpPr txBox="1"/>
          <p:nvPr/>
        </p:nvSpPr>
        <p:spPr>
          <a:xfrm>
            <a:off x="2354979" y="2718114"/>
            <a:ext cx="76099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 videojuegos se han convertido en una forma de entretenimiento masivo que abarca todas las edades y culturas, y su impacto en la industria del entretenimiento ha superado a la música y al cine en términos de ingresos.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182CFC1-D469-4ED1-A10E-8EF1F5211B68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52278DD8-5FFB-439A-B853-FAAD4F38D692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E85873-294C-45CC-BD1E-F8E0BD5C1311}"/>
              </a:ext>
            </a:extLst>
          </p:cNvPr>
          <p:cNvSpPr txBox="1"/>
          <p:nvPr/>
        </p:nvSpPr>
        <p:spPr>
          <a:xfrm>
            <a:off x="13592793" y="3337397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466CACE2-DB62-4ED9-829C-E7DCEF59E0E6}"/>
              </a:ext>
            </a:extLst>
          </p:cNvPr>
          <p:cNvSpPr/>
          <p:nvPr/>
        </p:nvSpPr>
        <p:spPr>
          <a:xfrm>
            <a:off x="12404304" y="5777431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48910703-0173-49B1-B9AC-3CC9D1E4B452}"/>
              </a:ext>
            </a:extLst>
          </p:cNvPr>
          <p:cNvSpPr txBox="1"/>
          <p:nvPr/>
        </p:nvSpPr>
        <p:spPr>
          <a:xfrm>
            <a:off x="13642988" y="6147603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1086104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1943647" y="2636671"/>
            <a:ext cx="4443041" cy="3728164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3387147"/>
                  </p:ext>
                </p:extLst>
              </p:nvPr>
            </p:nvGraphicFramePr>
            <p:xfrm>
              <a:off x="-914631" y="2113541"/>
              <a:ext cx="3275199" cy="4417713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275199" cy="4417713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180235" ay="-1933927" az="-918133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2365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914631" y="2113541"/>
                <a:ext cx="3275199" cy="4417713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-7258929" y="-36250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-7258929" y="405915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5487300" y="75775"/>
            <a:ext cx="1345300" cy="13453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2837546" y="1355291"/>
            <a:ext cx="664480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12354110" y="2967225"/>
            <a:ext cx="1217399" cy="1217399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12354109" y="4510362"/>
            <a:ext cx="1217399" cy="1217399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13592793" y="4880534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pic>
        <p:nvPicPr>
          <p:cNvPr id="1026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676BCB96-3625-4A95-9DAA-7F22BB7CD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421417">
            <a:off x="10662057" y="-2875683"/>
            <a:ext cx="6270551" cy="352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D972487B-11EB-4648-8127-1192D7FBD000}"/>
              </a:ext>
            </a:extLst>
          </p:cNvPr>
          <p:cNvSpPr txBox="1"/>
          <p:nvPr/>
        </p:nvSpPr>
        <p:spPr>
          <a:xfrm>
            <a:off x="-3355862" y="290499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pic>
        <p:nvPicPr>
          <p:cNvPr id="1028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4619412C-56F8-4436-AB5F-4FBF87477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09" y="-740607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C2BF7BA9-C641-4FA4-8D85-8EF11FD3B369}"/>
              </a:ext>
            </a:extLst>
          </p:cNvPr>
          <p:cNvSpPr txBox="1"/>
          <p:nvPr/>
        </p:nvSpPr>
        <p:spPr>
          <a:xfrm>
            <a:off x="0" y="-965211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8A47807A-A632-4959-96A3-E3EFB643B621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182CFC1-D469-4ED1-A10E-8EF1F5211B68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4D5E0A0-1476-40DB-A8C4-2B0E13497332}"/>
              </a:ext>
            </a:extLst>
          </p:cNvPr>
          <p:cNvSpPr txBox="1"/>
          <p:nvPr/>
        </p:nvSpPr>
        <p:spPr>
          <a:xfrm>
            <a:off x="4160111" y="2388077"/>
            <a:ext cx="3999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 videojuegos generaron 175 mil millones de dólares en 2020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B4761CAC-F130-4712-ABA6-F6A1D972808F}"/>
              </a:ext>
            </a:extLst>
          </p:cNvPr>
          <p:cNvSpPr txBox="1"/>
          <p:nvPr/>
        </p:nvSpPr>
        <p:spPr>
          <a:xfrm>
            <a:off x="4319568" y="5416995"/>
            <a:ext cx="390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Sus juegos más vendidos superan los 100 millones de copias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C69149FC-A106-42BE-B34B-E40B16AB4389}"/>
              </a:ext>
            </a:extLst>
          </p:cNvPr>
          <p:cNvSpPr txBox="1"/>
          <p:nvPr/>
        </p:nvSpPr>
        <p:spPr>
          <a:xfrm>
            <a:off x="4374998" y="4469923"/>
            <a:ext cx="3791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 EEUU, el 70% de los hogares tiene al menos un jugador habitual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9159BFA-41CB-4FE4-A444-36F45769ABA9}"/>
              </a:ext>
            </a:extLst>
          </p:cNvPr>
          <p:cNvSpPr txBox="1"/>
          <p:nvPr/>
        </p:nvSpPr>
        <p:spPr>
          <a:xfrm>
            <a:off x="4264138" y="3374508"/>
            <a:ext cx="3791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Solo en Steam, en 2022, se añadieron 10963 juegos nuevos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A62A070E-2C37-438C-BBDF-4D11F7B9A658}"/>
              </a:ext>
            </a:extLst>
          </p:cNvPr>
          <p:cNvCxnSpPr/>
          <p:nvPr/>
        </p:nvCxnSpPr>
        <p:spPr>
          <a:xfrm>
            <a:off x="4194323" y="3223097"/>
            <a:ext cx="4174075" cy="0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2C82E84D-37F4-4572-9104-AFC78251F7F3}"/>
              </a:ext>
            </a:extLst>
          </p:cNvPr>
          <p:cNvCxnSpPr/>
          <p:nvPr/>
        </p:nvCxnSpPr>
        <p:spPr>
          <a:xfrm>
            <a:off x="4183771" y="4200997"/>
            <a:ext cx="4174075" cy="0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BF3F689C-003A-4242-A782-0C113418C0B7}"/>
              </a:ext>
            </a:extLst>
          </p:cNvPr>
          <p:cNvCxnSpPr/>
          <p:nvPr/>
        </p:nvCxnSpPr>
        <p:spPr>
          <a:xfrm>
            <a:off x="4160111" y="5267797"/>
            <a:ext cx="4174075" cy="0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uadroTexto 32">
            <a:extLst>
              <a:ext uri="{FF2B5EF4-FFF2-40B4-BE49-F238E27FC236}">
                <a16:creationId xmlns:a16="http://schemas.microsoft.com/office/drawing/2014/main" id="{E5957C5A-F4C2-4E62-BD81-BDFA99C044E7}"/>
              </a:ext>
            </a:extLst>
          </p:cNvPr>
          <p:cNvSpPr txBox="1"/>
          <p:nvPr/>
        </p:nvSpPr>
        <p:spPr>
          <a:xfrm>
            <a:off x="13592793" y="3223097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807DFF67-5CF8-4840-8D74-043C9E82EC13}"/>
              </a:ext>
            </a:extLst>
          </p:cNvPr>
          <p:cNvSpPr/>
          <p:nvPr/>
        </p:nvSpPr>
        <p:spPr>
          <a:xfrm>
            <a:off x="12404304" y="5777431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727EFBE0-5D7C-45FA-AC5D-5E3CBE5E5675}"/>
              </a:ext>
            </a:extLst>
          </p:cNvPr>
          <p:cNvSpPr txBox="1"/>
          <p:nvPr/>
        </p:nvSpPr>
        <p:spPr>
          <a:xfrm>
            <a:off x="13642988" y="6147603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1761313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-11452"/>
            <a:ext cx="12192000" cy="6880904"/>
          </a:xfrm>
          <a:prstGeom prst="rect">
            <a:avLst/>
          </a:prstGeom>
        </p:spPr>
      </p:pic>
      <p:pic>
        <p:nvPicPr>
          <p:cNvPr id="22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FDA69CD5-AAF8-4B26-B77D-EF8B63220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76153">
            <a:off x="-726423" y="-2980863"/>
            <a:ext cx="7616720" cy="4284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162109" y="1176693"/>
            <a:ext cx="5900196" cy="4950865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49564442"/>
                  </p:ext>
                </p:extLst>
              </p:nvPr>
            </p:nvGraphicFramePr>
            <p:xfrm>
              <a:off x="-8088421" y="4532245"/>
              <a:ext cx="5277113" cy="3854913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5277113" cy="3854913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99471" ay="-2840556" az="-5399244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71671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8088421" y="4532245"/>
                <a:ext cx="5277113" cy="3854913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0" y="-1080639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0" y="-541652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7368569" y="676715"/>
            <a:ext cx="1217399" cy="1217399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8585966" y="1046887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7368568" y="2219852"/>
            <a:ext cx="1217399" cy="1217399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7368567" y="3762989"/>
            <a:ext cx="1217399" cy="1217399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8607251" y="4133161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1D95A55-E4D1-42F3-B738-E096B5A4E631}"/>
              </a:ext>
            </a:extLst>
          </p:cNvPr>
          <p:cNvSpPr txBox="1"/>
          <p:nvPr/>
        </p:nvSpPr>
        <p:spPr>
          <a:xfrm>
            <a:off x="0" y="0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pic>
        <p:nvPicPr>
          <p:cNvPr id="21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9AD191BD-5316-4AE3-8C5C-407FB34A4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847565">
            <a:off x="9918186" y="-967297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Modelo 3D 2" descr="Mando Inalámbrico Xbox-Blanco">
                <a:extLst>
                  <a:ext uri="{FF2B5EF4-FFF2-40B4-BE49-F238E27FC236}">
                    <a16:creationId xmlns:a16="http://schemas.microsoft.com/office/drawing/2014/main" id="{49C49C01-7790-4764-8C2B-A802C6D8FF8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94211146"/>
                  </p:ext>
                </p:extLst>
              </p:nvPr>
            </p:nvGraphicFramePr>
            <p:xfrm>
              <a:off x="-5790442" y="-1190313"/>
              <a:ext cx="4261651" cy="4950866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4261651" cy="4950866"/>
                    </a:xfrm>
                    <a:prstGeom prst="rect">
                      <a:avLst/>
                    </a:prstGeom>
                  </am3d:spPr>
                  <am3d:camera>
                    <am3d:pos x="0" y="0" z="612463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092676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443362" ay="-2502078" az="-992387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65360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Modelo 3D 2" descr="Mando Inalámbrico Xbox-Blanco">
                <a:extLst>
                  <a:ext uri="{FF2B5EF4-FFF2-40B4-BE49-F238E27FC236}">
                    <a16:creationId xmlns:a16="http://schemas.microsoft.com/office/drawing/2014/main" id="{49C49C01-7790-4764-8C2B-A802C6D8FF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-5790442" y="-1190313"/>
                <a:ext cx="4261651" cy="4950866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CuadroTexto 22">
            <a:extLst>
              <a:ext uri="{FF2B5EF4-FFF2-40B4-BE49-F238E27FC236}">
                <a16:creationId xmlns:a16="http://schemas.microsoft.com/office/drawing/2014/main" id="{98FF8851-0E3E-4ABA-869B-B46DDFC42B45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E01F08A-88BC-409A-A44E-9F9DF696C8DD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D67FF55-6CFF-4D45-B31F-6CDB82793DBB}"/>
              </a:ext>
            </a:extLst>
          </p:cNvPr>
          <p:cNvSpPr txBox="1"/>
          <p:nvPr/>
        </p:nvSpPr>
        <p:spPr>
          <a:xfrm>
            <a:off x="8585966" y="2590024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4BA5C3A1-85A8-4B76-A681-7FD6AD94913C}"/>
              </a:ext>
            </a:extLst>
          </p:cNvPr>
          <p:cNvSpPr/>
          <p:nvPr/>
        </p:nvSpPr>
        <p:spPr>
          <a:xfrm>
            <a:off x="7389852" y="5216988"/>
            <a:ext cx="1217399" cy="1217399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81B882E-6D9C-40B9-8A92-A58C5DCEEBBB}"/>
              </a:ext>
            </a:extLst>
          </p:cNvPr>
          <p:cNvSpPr txBox="1"/>
          <p:nvPr/>
        </p:nvSpPr>
        <p:spPr>
          <a:xfrm>
            <a:off x="8628536" y="5587160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1714208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2722450" y="1453916"/>
            <a:ext cx="5648942" cy="4740038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-7715428" y="2591703"/>
              <a:ext cx="3977565" cy="457766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977565" cy="4577662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372752" ay="-2252583" az="-253935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7932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7715428" y="2591703"/>
                <a:ext cx="3977565" cy="4577662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-7258929" y="-36250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-7258929" y="405915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15003863" y="-163824"/>
            <a:ext cx="1345300" cy="1345300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12354109" y="1115692"/>
            <a:ext cx="664480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5363479" y="73504"/>
            <a:ext cx="1380412" cy="1380412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12354109" y="4510362"/>
            <a:ext cx="1217399" cy="1217399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13592793" y="4880534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pic>
        <p:nvPicPr>
          <p:cNvPr id="19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BF62F37B-6628-484C-BDAD-E0502AEA5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847565">
            <a:off x="10894116" y="-2291996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4AFE1C08-C30A-46F0-9712-50BD81409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76153">
            <a:off x="-474094" y="-4616501"/>
            <a:ext cx="7616720" cy="4284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F055FB40-562C-4EB3-9426-087AE9B976C9}"/>
              </a:ext>
            </a:extLst>
          </p:cNvPr>
          <p:cNvSpPr txBox="1"/>
          <p:nvPr/>
        </p:nvSpPr>
        <p:spPr>
          <a:xfrm>
            <a:off x="-228600" y="-954705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pic>
        <p:nvPicPr>
          <p:cNvPr id="22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98CB36CE-9BD5-4202-A8F3-17222C881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605894" y="-2037402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5EAA2A48-1924-4516-AD0D-6CDCBA5D5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93928">
            <a:off x="12475730" y="-222493"/>
            <a:ext cx="2778778" cy="156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2F937804-132F-45B3-B059-63DCC0FEF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842268">
            <a:off x="-1290291" y="7377013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5" name="Modelo 3D 24" descr="Mando Inalámbrico Xbox-Blanco">
                <a:extLst>
                  <a:ext uri="{FF2B5EF4-FFF2-40B4-BE49-F238E27FC236}">
                    <a16:creationId xmlns:a16="http://schemas.microsoft.com/office/drawing/2014/main" id="{932FEAC2-CA69-44CB-AB0E-80EF3973280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-1175196" y="2367989"/>
              <a:ext cx="3613596" cy="3738564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613596" cy="3738564"/>
                    </a:xfrm>
                    <a:prstGeom prst="rect">
                      <a:avLst/>
                    </a:prstGeom>
                  </am3d:spPr>
                  <am3d:camera>
                    <am3d:pos x="0" y="0" z="612463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092676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046646" ay="-3058425" az="-1665161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0715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5" name="Modelo 3D 24" descr="Mando Inalámbrico Xbox-Blanco">
                <a:extLst>
                  <a:ext uri="{FF2B5EF4-FFF2-40B4-BE49-F238E27FC236}">
                    <a16:creationId xmlns:a16="http://schemas.microsoft.com/office/drawing/2014/main" id="{932FEAC2-CA69-44CB-AB0E-80EF397328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-1175196" y="2367989"/>
                <a:ext cx="3613596" cy="3738564"/>
              </a:xfrm>
              <a:prstGeom prst="rect">
                <a:avLst/>
              </a:prstGeom>
            </p:spPr>
          </p:pic>
        </mc:Fallback>
      </mc:AlternateContent>
      <p:sp>
        <p:nvSpPr>
          <p:cNvPr id="27" name="CuadroTexto 26">
            <a:extLst>
              <a:ext uri="{FF2B5EF4-FFF2-40B4-BE49-F238E27FC236}">
                <a16:creationId xmlns:a16="http://schemas.microsoft.com/office/drawing/2014/main" id="{F0AF3198-502D-4DCA-92F0-35B55B961549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73005CA8-6A68-4227-B2F3-ED2F30FBDC9E}"/>
              </a:ext>
            </a:extLst>
          </p:cNvPr>
          <p:cNvSpPr txBox="1"/>
          <p:nvPr/>
        </p:nvSpPr>
        <p:spPr>
          <a:xfrm>
            <a:off x="9324645" y="6866527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C773FBB-B32E-4604-B55C-2C9E891B3468}"/>
              </a:ext>
            </a:extLst>
          </p:cNvPr>
          <p:cNvSpPr txBox="1"/>
          <p:nvPr/>
        </p:nvSpPr>
        <p:spPr>
          <a:xfrm>
            <a:off x="3464306" y="1506215"/>
            <a:ext cx="5263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9DD31A9-A731-468F-BE23-F5813809CD88}"/>
              </a:ext>
            </a:extLst>
          </p:cNvPr>
          <p:cNvSpPr/>
          <p:nvPr/>
        </p:nvSpPr>
        <p:spPr>
          <a:xfrm>
            <a:off x="3755136" y="2777177"/>
            <a:ext cx="4699000" cy="391332"/>
          </a:xfrm>
          <a:prstGeom prst="rect">
            <a:avLst/>
          </a:prstGeom>
          <a:solidFill>
            <a:srgbClr val="51237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latin typeface="Roboto" panose="02000000000000000000" pitchFamily="2" charset="0"/>
                <a:ea typeface="Roboto" panose="02000000000000000000" pitchFamily="2" charset="0"/>
                <a:cs typeface="Leelawadee" panose="020B0502040204020203" pitchFamily="34" charset="-34"/>
              </a:rPr>
              <a:t>Variables más importantes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71C8D674-EF0A-4DFE-84D3-332186F2964B}"/>
              </a:ext>
            </a:extLst>
          </p:cNvPr>
          <p:cNvSpPr/>
          <p:nvPr/>
        </p:nvSpPr>
        <p:spPr>
          <a:xfrm>
            <a:off x="3746499" y="4314696"/>
            <a:ext cx="4699000" cy="391332"/>
          </a:xfrm>
          <a:prstGeom prst="rect">
            <a:avLst/>
          </a:prstGeom>
          <a:solidFill>
            <a:srgbClr val="51237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latin typeface="Roboto" panose="02000000000000000000" pitchFamily="2" charset="0"/>
                <a:ea typeface="Roboto" panose="02000000000000000000" pitchFamily="2" charset="0"/>
                <a:cs typeface="Leelawadee" panose="020B0502040204020203" pitchFamily="34" charset="-34"/>
              </a:rPr>
              <a:t>Variables menos importantes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7563AD2-910B-449F-BDF1-A8BA42097F61}"/>
              </a:ext>
            </a:extLst>
          </p:cNvPr>
          <p:cNvSpPr txBox="1"/>
          <p:nvPr/>
        </p:nvSpPr>
        <p:spPr>
          <a:xfrm>
            <a:off x="4267991" y="3500174"/>
            <a:ext cx="3487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Platform</a:t>
            </a:r>
            <a:r>
              <a:rPr lang="es-CO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Year</a:t>
            </a:r>
            <a:r>
              <a:rPr lang="es-CO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Genre</a:t>
            </a:r>
            <a:r>
              <a:rPr lang="es-CO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Publisher, </a:t>
            </a:r>
            <a:r>
              <a:rPr lang="es-CO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Global_Sales</a:t>
            </a:r>
            <a:endParaRPr lang="es-CO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E9C14BD9-09DF-4B3E-8C3A-542D1C7DBAA1}"/>
              </a:ext>
            </a:extLst>
          </p:cNvPr>
          <p:cNvSpPr txBox="1"/>
          <p:nvPr/>
        </p:nvSpPr>
        <p:spPr>
          <a:xfrm>
            <a:off x="4360813" y="4874219"/>
            <a:ext cx="3487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Rank, </a:t>
            </a:r>
            <a:r>
              <a:rPr lang="es-CO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</a:t>
            </a:r>
            <a:r>
              <a:rPr lang="es-CO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NA_Sales</a:t>
            </a:r>
            <a:r>
              <a:rPr lang="es-CO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EU_Sales</a:t>
            </a:r>
            <a:r>
              <a:rPr lang="es-CO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JP_Sales</a:t>
            </a:r>
            <a:r>
              <a:rPr lang="es-CO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CO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Other_Sales</a:t>
            </a:r>
            <a:endParaRPr lang="es-CO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4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E8DBA49C-7D87-4F44-93A8-C9E28E1CA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44091">
            <a:off x="2701215" y="2431686"/>
            <a:ext cx="1824761" cy="1026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FBF89BFD-F0A7-4AB7-8B4A-DAF494944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91113">
            <a:off x="7666026" y="4150270"/>
            <a:ext cx="1824761" cy="1026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38776ACF-0C62-44DC-893C-981EF4B40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549991">
            <a:off x="10336936" y="-333350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619F3465-5140-410B-A03E-13B3C172A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549991">
            <a:off x="-1559411" y="898920"/>
            <a:ext cx="2884036" cy="162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Elipse 49">
            <a:extLst>
              <a:ext uri="{FF2B5EF4-FFF2-40B4-BE49-F238E27FC236}">
                <a16:creationId xmlns:a16="http://schemas.microsoft.com/office/drawing/2014/main" id="{A433E4A5-7F35-45FD-B937-900324DA08B3}"/>
              </a:ext>
            </a:extLst>
          </p:cNvPr>
          <p:cNvSpPr/>
          <p:nvPr/>
        </p:nvSpPr>
        <p:spPr>
          <a:xfrm>
            <a:off x="12404304" y="5777431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3B6CC36-5B27-4272-98FE-B5E901DEE744}"/>
              </a:ext>
            </a:extLst>
          </p:cNvPr>
          <p:cNvSpPr txBox="1"/>
          <p:nvPr/>
        </p:nvSpPr>
        <p:spPr>
          <a:xfrm>
            <a:off x="13642988" y="6147603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2801610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 rot="20036231">
            <a:off x="-3122340" y="2010852"/>
            <a:ext cx="5648942" cy="4740038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-7715428" y="2591703"/>
              <a:ext cx="3977565" cy="457766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977565" cy="4577662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372752" ay="-2252583" az="-253935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7932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7715428" y="2591703"/>
                <a:ext cx="3977565" cy="4577662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-7258929" y="-36250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-7258929" y="405915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15003863" y="-163824"/>
            <a:ext cx="1345300" cy="1345300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12354109" y="1115692"/>
            <a:ext cx="664480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15171086" y="1790059"/>
            <a:ext cx="1380412" cy="1380412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12354109" y="4510362"/>
            <a:ext cx="1217399" cy="1217399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13592793" y="4880534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pic>
        <p:nvPicPr>
          <p:cNvPr id="19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BF62F37B-6628-484C-BDAD-E0502AEA5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847565">
            <a:off x="10894116" y="-2291996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4AFE1C08-C30A-46F0-9712-50BD81409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76153">
            <a:off x="-474094" y="-4616501"/>
            <a:ext cx="7616720" cy="4284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F055FB40-562C-4EB3-9426-087AE9B976C9}"/>
              </a:ext>
            </a:extLst>
          </p:cNvPr>
          <p:cNvSpPr txBox="1"/>
          <p:nvPr/>
        </p:nvSpPr>
        <p:spPr>
          <a:xfrm>
            <a:off x="-228600" y="-954705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pic>
        <p:nvPicPr>
          <p:cNvPr id="22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98CB36CE-9BD5-4202-A8F3-17222C881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605894" y="-2037402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5EAA2A48-1924-4516-AD0D-6CDCBA5D5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93928">
            <a:off x="12475730" y="-222493"/>
            <a:ext cx="2778778" cy="156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2F937804-132F-45B3-B059-63DCC0FEF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842268">
            <a:off x="-1290291" y="7377013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5" name="Modelo 3D 24" descr="Mando Inalámbrico Xbox-Blanco">
                <a:extLst>
                  <a:ext uri="{FF2B5EF4-FFF2-40B4-BE49-F238E27FC236}">
                    <a16:creationId xmlns:a16="http://schemas.microsoft.com/office/drawing/2014/main" id="{932FEAC2-CA69-44CB-AB0E-80EF3973280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4109903"/>
                  </p:ext>
                </p:extLst>
              </p:nvPr>
            </p:nvGraphicFramePr>
            <p:xfrm>
              <a:off x="-1529405" y="2848504"/>
              <a:ext cx="3323714" cy="3323716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3323714" cy="3323716"/>
                    </a:xfrm>
                    <a:prstGeom prst="rect">
                      <a:avLst/>
                    </a:prstGeom>
                  </am3d:spPr>
                  <am3d:camera>
                    <am3d:pos x="0" y="0" z="612463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092676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083144" ay="-2325392" az="-3433824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45776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5" name="Modelo 3D 24" descr="Mando Inalámbrico Xbox-Blanco">
                <a:extLst>
                  <a:ext uri="{FF2B5EF4-FFF2-40B4-BE49-F238E27FC236}">
                    <a16:creationId xmlns:a16="http://schemas.microsoft.com/office/drawing/2014/main" id="{932FEAC2-CA69-44CB-AB0E-80EF397328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1529405" y="2848504"/>
                <a:ext cx="3323714" cy="3323716"/>
              </a:xfrm>
              <a:prstGeom prst="rect">
                <a:avLst/>
              </a:prstGeom>
            </p:spPr>
          </p:pic>
        </mc:Fallback>
      </mc:AlternateContent>
      <p:sp>
        <p:nvSpPr>
          <p:cNvPr id="27" name="CuadroTexto 26">
            <a:extLst>
              <a:ext uri="{FF2B5EF4-FFF2-40B4-BE49-F238E27FC236}">
                <a16:creationId xmlns:a16="http://schemas.microsoft.com/office/drawing/2014/main" id="{F0AF3198-502D-4DCA-92F0-35B55B961549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73005CA8-6A68-4227-B2F3-ED2F30FBDC9E}"/>
              </a:ext>
            </a:extLst>
          </p:cNvPr>
          <p:cNvSpPr txBox="1"/>
          <p:nvPr/>
        </p:nvSpPr>
        <p:spPr>
          <a:xfrm>
            <a:off x="9324645" y="6866527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C773FBB-B32E-4604-B55C-2C9E891B3468}"/>
              </a:ext>
            </a:extLst>
          </p:cNvPr>
          <p:cNvSpPr txBox="1"/>
          <p:nvPr/>
        </p:nvSpPr>
        <p:spPr>
          <a:xfrm>
            <a:off x="13271913" y="3222770"/>
            <a:ext cx="5263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9DD31A9-A731-468F-BE23-F5813809CD88}"/>
              </a:ext>
            </a:extLst>
          </p:cNvPr>
          <p:cNvSpPr/>
          <p:nvPr/>
        </p:nvSpPr>
        <p:spPr>
          <a:xfrm>
            <a:off x="3249636" y="2011988"/>
            <a:ext cx="5648943" cy="704946"/>
          </a:xfrm>
          <a:prstGeom prst="rect">
            <a:avLst/>
          </a:prstGeom>
          <a:solidFill>
            <a:srgbClr val="51237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000" dirty="0">
                <a:latin typeface="Leelawadee" panose="020B0502040204020203" pitchFamily="34" charset="-34"/>
                <a:cs typeface="Leelawadee" panose="020B0502040204020203" pitchFamily="34" charset="-34"/>
              </a:rPr>
              <a:t>¿Qué hace al éxito de un juego?</a:t>
            </a:r>
          </a:p>
        </p:txBody>
      </p:sp>
      <p:pic>
        <p:nvPicPr>
          <p:cNvPr id="44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E8DBA49C-7D87-4F44-93A8-C9E28E1CA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15793">
            <a:off x="8091659" y="2192255"/>
            <a:ext cx="1824761" cy="1026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FBF89BFD-F0A7-4AB7-8B4A-DAF494944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937135">
            <a:off x="10754241" y="-242875"/>
            <a:ext cx="2526827" cy="1421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619F3465-5140-410B-A03E-13B3C172A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549991">
            <a:off x="-865391" y="-366378"/>
            <a:ext cx="2884036" cy="162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997C5A3D-BD54-4FE9-B1A0-627F557B0C3E}"/>
              </a:ext>
            </a:extLst>
          </p:cNvPr>
          <p:cNvSpPr txBox="1"/>
          <p:nvPr/>
        </p:nvSpPr>
        <p:spPr>
          <a:xfrm>
            <a:off x="3044151" y="118511"/>
            <a:ext cx="610369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Preguntas de interés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71C8D674-EF0A-4DFE-84D3-332186F2964B}"/>
              </a:ext>
            </a:extLst>
          </p:cNvPr>
          <p:cNvSpPr/>
          <p:nvPr/>
        </p:nvSpPr>
        <p:spPr>
          <a:xfrm>
            <a:off x="2416744" y="4938178"/>
            <a:ext cx="7404123" cy="838820"/>
          </a:xfrm>
          <a:prstGeom prst="rect">
            <a:avLst/>
          </a:prstGeom>
          <a:solidFill>
            <a:srgbClr val="51237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000" dirty="0">
                <a:latin typeface="Leelawadee" panose="020B0502040204020203" pitchFamily="34" charset="-34"/>
                <a:cs typeface="Leelawadee" panose="020B0502040204020203" pitchFamily="34" charset="-34"/>
              </a:rPr>
              <a:t>Podemos predecir su éxito a partir de sus características?</a:t>
            </a:r>
          </a:p>
        </p:txBody>
      </p:sp>
      <p:pic>
        <p:nvPicPr>
          <p:cNvPr id="48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38776ACF-0C62-44DC-893C-981EF4B40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549991">
            <a:off x="1735793" y="5369024"/>
            <a:ext cx="2018604" cy="1135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F66677EA-6A11-4992-84ED-D044CB568EA1}"/>
              </a:ext>
            </a:extLst>
          </p:cNvPr>
          <p:cNvSpPr/>
          <p:nvPr/>
        </p:nvSpPr>
        <p:spPr>
          <a:xfrm>
            <a:off x="5628356" y="964314"/>
            <a:ext cx="891499" cy="891499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6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82EC624B-51A5-4DA5-9A3C-7E54D2546150}"/>
              </a:ext>
            </a:extLst>
          </p:cNvPr>
          <p:cNvSpPr/>
          <p:nvPr/>
        </p:nvSpPr>
        <p:spPr>
          <a:xfrm>
            <a:off x="5628356" y="3896249"/>
            <a:ext cx="891499" cy="891499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6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D34BAFC4-D16F-4A88-98F4-49743315B6DF}"/>
              </a:ext>
            </a:extLst>
          </p:cNvPr>
          <p:cNvSpPr/>
          <p:nvPr/>
        </p:nvSpPr>
        <p:spPr>
          <a:xfrm>
            <a:off x="12404304" y="5777431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33C4FF44-EFE7-4A9E-9BA5-A7E2C427E3A4}"/>
              </a:ext>
            </a:extLst>
          </p:cNvPr>
          <p:cNvSpPr txBox="1"/>
          <p:nvPr/>
        </p:nvSpPr>
        <p:spPr>
          <a:xfrm>
            <a:off x="13642988" y="6147603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2600116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>
            <a:off x="-162109" y="1176693"/>
            <a:ext cx="5900196" cy="4950865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9812389"/>
                  </p:ext>
                </p:extLst>
              </p:nvPr>
            </p:nvGraphicFramePr>
            <p:xfrm>
              <a:off x="-6616022" y="2279050"/>
              <a:ext cx="5277113" cy="385491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277113" cy="3854913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99471" ay="-2840556" az="-539924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671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616022" y="2279050"/>
                <a:ext cx="5277113" cy="3854913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0" y="-829420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190500" y="-1110599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7368569" y="662205"/>
            <a:ext cx="1217399" cy="1217399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8585966" y="1032377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7368568" y="2205342"/>
            <a:ext cx="1217399" cy="1217399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7368567" y="3748479"/>
            <a:ext cx="1217399" cy="1217399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8607251" y="4118651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FE14F4D-F782-44EF-9733-DF02A8DFE4F8}"/>
              </a:ext>
            </a:extLst>
          </p:cNvPr>
          <p:cNvSpPr txBox="1"/>
          <p:nvPr/>
        </p:nvSpPr>
        <p:spPr>
          <a:xfrm>
            <a:off x="19050" y="-54047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pic>
        <p:nvPicPr>
          <p:cNvPr id="3074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31921D09-8798-46AE-B90D-1D213A2DC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697847" y="-830300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050B23E1-86F8-487B-88A7-F157387CC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93928">
            <a:off x="10318216" y="-404184"/>
            <a:ext cx="2778778" cy="156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22296265-3FA4-4740-BAFA-B3F3ECC54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842268">
            <a:off x="3303636" y="6282684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0" name="Modelo 3D 19" descr="Mando Inalámbrico Xbox-Blanco">
                <a:extLst>
                  <a:ext uri="{FF2B5EF4-FFF2-40B4-BE49-F238E27FC236}">
                    <a16:creationId xmlns:a16="http://schemas.microsoft.com/office/drawing/2014/main" id="{62333F27-9459-4B32-B109-95C2A8C497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2621215"/>
                  </p:ext>
                </p:extLst>
              </p:nvPr>
            </p:nvGraphicFramePr>
            <p:xfrm>
              <a:off x="-7130384" y="1728525"/>
              <a:ext cx="3613596" cy="3738564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3613596" cy="3738564"/>
                    </a:xfrm>
                    <a:prstGeom prst="rect">
                      <a:avLst/>
                    </a:prstGeom>
                  </am3d:spPr>
                  <am3d:camera>
                    <am3d:pos x="0" y="0" z="612463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092676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046646" ay="-3058425" az="-1665161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50715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0" name="Modelo 3D 19" descr="Mando Inalámbrico Xbox-Blanco">
                <a:extLst>
                  <a:ext uri="{FF2B5EF4-FFF2-40B4-BE49-F238E27FC236}">
                    <a16:creationId xmlns:a16="http://schemas.microsoft.com/office/drawing/2014/main" id="{62333F27-9459-4B32-B109-95C2A8C497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7130384" y="1728525"/>
                <a:ext cx="3613596" cy="3738564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CuadroTexto 21">
            <a:extLst>
              <a:ext uri="{FF2B5EF4-FFF2-40B4-BE49-F238E27FC236}">
                <a16:creationId xmlns:a16="http://schemas.microsoft.com/office/drawing/2014/main" id="{4C2A211A-23B3-4782-810E-48AACAA613ED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9A3E831-276C-4055-BF20-557ACEE0BF72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87B8C8DB-CCC5-475B-B687-428DB3DC7600}"/>
              </a:ext>
            </a:extLst>
          </p:cNvPr>
          <p:cNvSpPr txBox="1"/>
          <p:nvPr/>
        </p:nvSpPr>
        <p:spPr>
          <a:xfrm>
            <a:off x="8585966" y="2575514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grpSp>
        <p:nvGrpSpPr>
          <p:cNvPr id="50" name="Grupo 49">
            <a:extLst>
              <a:ext uri="{FF2B5EF4-FFF2-40B4-BE49-F238E27FC236}">
                <a16:creationId xmlns:a16="http://schemas.microsoft.com/office/drawing/2014/main" id="{394D9467-3F6C-41C0-ADDD-D46238F1080F}"/>
              </a:ext>
            </a:extLst>
          </p:cNvPr>
          <p:cNvGrpSpPr/>
          <p:nvPr/>
        </p:nvGrpSpPr>
        <p:grpSpPr>
          <a:xfrm>
            <a:off x="2746753" y="7068235"/>
            <a:ext cx="1283944" cy="1741163"/>
            <a:chOff x="2746753" y="2496235"/>
            <a:chExt cx="1270625" cy="1723100"/>
          </a:xfrm>
        </p:grpSpPr>
        <p:sp>
          <p:nvSpPr>
            <p:cNvPr id="51" name="Elipse 50">
              <a:extLst>
                <a:ext uri="{FF2B5EF4-FFF2-40B4-BE49-F238E27FC236}">
                  <a16:creationId xmlns:a16="http://schemas.microsoft.com/office/drawing/2014/main" id="{69B925AE-FF1A-42C9-9C5B-B205A6FC1096}"/>
                </a:ext>
              </a:extLst>
            </p:cNvPr>
            <p:cNvSpPr/>
            <p:nvPr/>
          </p:nvSpPr>
          <p:spPr>
            <a:xfrm>
              <a:off x="2746753" y="2496235"/>
              <a:ext cx="1270625" cy="127062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52" name="Elipse 51">
              <a:extLst>
                <a:ext uri="{FF2B5EF4-FFF2-40B4-BE49-F238E27FC236}">
                  <a16:creationId xmlns:a16="http://schemas.microsoft.com/office/drawing/2014/main" id="{1C7AA150-12C1-4504-9A59-7C01E307F16C}"/>
                </a:ext>
              </a:extLst>
            </p:cNvPr>
            <p:cNvSpPr/>
            <p:nvPr/>
          </p:nvSpPr>
          <p:spPr>
            <a:xfrm>
              <a:off x="2839572" y="2592983"/>
              <a:ext cx="1077127" cy="1077127"/>
            </a:xfrm>
            <a:prstGeom prst="ellipse">
              <a:avLst/>
            </a:prstGeom>
            <a:solidFill>
              <a:srgbClr val="00B050"/>
            </a:solidFill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53" name="Forma libre: forma 52">
              <a:extLst>
                <a:ext uri="{FF2B5EF4-FFF2-40B4-BE49-F238E27FC236}">
                  <a16:creationId xmlns:a16="http://schemas.microsoft.com/office/drawing/2014/main" id="{763E4464-8396-420D-9729-146287725414}"/>
                </a:ext>
              </a:extLst>
            </p:cNvPr>
            <p:cNvSpPr/>
            <p:nvPr/>
          </p:nvSpPr>
          <p:spPr>
            <a:xfrm>
              <a:off x="2954567" y="2707978"/>
              <a:ext cx="847136" cy="847136"/>
            </a:xfrm>
            <a:custGeom>
              <a:avLst/>
              <a:gdLst>
                <a:gd name="connsiteX0" fmla="*/ 423568 w 847136"/>
                <a:gd name="connsiteY0" fmla="*/ 180821 h 847136"/>
                <a:gd name="connsiteX1" fmla="*/ 183546 w 847136"/>
                <a:gd name="connsiteY1" fmla="*/ 420843 h 847136"/>
                <a:gd name="connsiteX2" fmla="*/ 423568 w 847136"/>
                <a:gd name="connsiteY2" fmla="*/ 660865 h 847136"/>
                <a:gd name="connsiteX3" fmla="*/ 663590 w 847136"/>
                <a:gd name="connsiteY3" fmla="*/ 420843 h 847136"/>
                <a:gd name="connsiteX4" fmla="*/ 423568 w 847136"/>
                <a:gd name="connsiteY4" fmla="*/ 180821 h 847136"/>
                <a:gd name="connsiteX5" fmla="*/ 423568 w 847136"/>
                <a:gd name="connsiteY5" fmla="*/ 0 h 847136"/>
                <a:gd name="connsiteX6" fmla="*/ 847136 w 847136"/>
                <a:gd name="connsiteY6" fmla="*/ 423568 h 847136"/>
                <a:gd name="connsiteX7" fmla="*/ 423568 w 847136"/>
                <a:gd name="connsiteY7" fmla="*/ 847136 h 847136"/>
                <a:gd name="connsiteX8" fmla="*/ 0 w 847136"/>
                <a:gd name="connsiteY8" fmla="*/ 423568 h 847136"/>
                <a:gd name="connsiteX9" fmla="*/ 423568 w 847136"/>
                <a:gd name="connsiteY9" fmla="*/ 0 h 84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7136" h="847136">
                  <a:moveTo>
                    <a:pt x="423568" y="180821"/>
                  </a:moveTo>
                  <a:cubicBezTo>
                    <a:pt x="291008" y="180821"/>
                    <a:pt x="183546" y="288283"/>
                    <a:pt x="183546" y="420843"/>
                  </a:cubicBezTo>
                  <a:cubicBezTo>
                    <a:pt x="183546" y="553403"/>
                    <a:pt x="291008" y="660865"/>
                    <a:pt x="423568" y="660865"/>
                  </a:cubicBezTo>
                  <a:cubicBezTo>
                    <a:pt x="556128" y="660865"/>
                    <a:pt x="663590" y="553403"/>
                    <a:pt x="663590" y="420843"/>
                  </a:cubicBezTo>
                  <a:cubicBezTo>
                    <a:pt x="663590" y="288283"/>
                    <a:pt x="556128" y="180821"/>
                    <a:pt x="423568" y="180821"/>
                  </a:cubicBezTo>
                  <a:close/>
                  <a:moveTo>
                    <a:pt x="423568" y="0"/>
                  </a:moveTo>
                  <a:cubicBezTo>
                    <a:pt x="657498" y="0"/>
                    <a:pt x="847136" y="189638"/>
                    <a:pt x="847136" y="423568"/>
                  </a:cubicBezTo>
                  <a:cubicBezTo>
                    <a:pt x="847136" y="657498"/>
                    <a:pt x="657498" y="847136"/>
                    <a:pt x="423568" y="847136"/>
                  </a:cubicBezTo>
                  <a:cubicBezTo>
                    <a:pt x="189638" y="847136"/>
                    <a:pt x="0" y="657498"/>
                    <a:pt x="0" y="423568"/>
                  </a:cubicBezTo>
                  <a:cubicBezTo>
                    <a:pt x="0" y="189638"/>
                    <a:pt x="189638" y="0"/>
                    <a:pt x="423568" y="0"/>
                  </a:cubicBezTo>
                  <a:close/>
                </a:path>
              </a:pathLst>
            </a:custGeom>
            <a:solidFill>
              <a:srgbClr val="00220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grpSp>
          <p:nvGrpSpPr>
            <p:cNvPr id="54" name="Grupo 53">
              <a:extLst>
                <a:ext uri="{FF2B5EF4-FFF2-40B4-BE49-F238E27FC236}">
                  <a16:creationId xmlns:a16="http://schemas.microsoft.com/office/drawing/2014/main" id="{67D4AEF0-2B59-4D82-8CC1-A9F835AD3212}"/>
                </a:ext>
              </a:extLst>
            </p:cNvPr>
            <p:cNvGrpSpPr/>
            <p:nvPr/>
          </p:nvGrpSpPr>
          <p:grpSpPr>
            <a:xfrm>
              <a:off x="3301138" y="3670110"/>
              <a:ext cx="153994" cy="549225"/>
              <a:chOff x="3301138" y="3670110"/>
              <a:chExt cx="153994" cy="549225"/>
            </a:xfrm>
          </p:grpSpPr>
          <p:cxnSp>
            <p:nvCxnSpPr>
              <p:cNvPr id="55" name="Conector recto 54">
                <a:extLst>
                  <a:ext uri="{FF2B5EF4-FFF2-40B4-BE49-F238E27FC236}">
                    <a16:creationId xmlns:a16="http://schemas.microsoft.com/office/drawing/2014/main" id="{A5BC99E5-52CC-4EC2-872F-B0B77D886CF2}"/>
                  </a:ext>
                </a:extLst>
              </p:cNvPr>
              <p:cNvCxnSpPr>
                <a:cxnSpLocks/>
                <a:stCxn id="52" idx="4"/>
              </p:cNvCxnSpPr>
              <p:nvPr/>
            </p:nvCxnSpPr>
            <p:spPr>
              <a:xfrm flipH="1">
                <a:off x="3378135" y="3670110"/>
                <a:ext cx="1" cy="429741"/>
              </a:xfrm>
              <a:prstGeom prst="line">
                <a:avLst/>
              </a:prstGeom>
              <a:ln w="19050">
                <a:solidFill>
                  <a:srgbClr val="0042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Forma libre: forma 55">
                <a:extLst>
                  <a:ext uri="{FF2B5EF4-FFF2-40B4-BE49-F238E27FC236}">
                    <a16:creationId xmlns:a16="http://schemas.microsoft.com/office/drawing/2014/main" id="{B63A30C4-0F93-4A4D-869E-C177AF0F3B49}"/>
                  </a:ext>
                </a:extLst>
              </p:cNvPr>
              <p:cNvSpPr/>
              <p:nvPr/>
            </p:nvSpPr>
            <p:spPr>
              <a:xfrm>
                <a:off x="3301138" y="4065341"/>
                <a:ext cx="153994" cy="153994"/>
              </a:xfrm>
              <a:custGeom>
                <a:avLst/>
                <a:gdLst>
                  <a:gd name="connsiteX0" fmla="*/ 76996 w 153994"/>
                  <a:gd name="connsiteY0" fmla="*/ 33859 h 153994"/>
                  <a:gd name="connsiteX1" fmla="*/ 30562 w 153994"/>
                  <a:gd name="connsiteY1" fmla="*/ 80293 h 153994"/>
                  <a:gd name="connsiteX2" fmla="*/ 76996 w 153994"/>
                  <a:gd name="connsiteY2" fmla="*/ 126727 h 153994"/>
                  <a:gd name="connsiteX3" fmla="*/ 123430 w 153994"/>
                  <a:gd name="connsiteY3" fmla="*/ 80293 h 153994"/>
                  <a:gd name="connsiteX4" fmla="*/ 76996 w 153994"/>
                  <a:gd name="connsiteY4" fmla="*/ 33859 h 153994"/>
                  <a:gd name="connsiteX5" fmla="*/ 76997 w 153994"/>
                  <a:gd name="connsiteY5" fmla="*/ 0 h 153994"/>
                  <a:gd name="connsiteX6" fmla="*/ 153994 w 153994"/>
                  <a:gd name="connsiteY6" fmla="*/ 76997 h 153994"/>
                  <a:gd name="connsiteX7" fmla="*/ 76997 w 153994"/>
                  <a:gd name="connsiteY7" fmla="*/ 153994 h 153994"/>
                  <a:gd name="connsiteX8" fmla="*/ 0 w 153994"/>
                  <a:gd name="connsiteY8" fmla="*/ 76997 h 153994"/>
                  <a:gd name="connsiteX9" fmla="*/ 76997 w 153994"/>
                  <a:gd name="connsiteY9" fmla="*/ 0 h 153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994" h="153994">
                    <a:moveTo>
                      <a:pt x="76996" y="33859"/>
                    </a:moveTo>
                    <a:cubicBezTo>
                      <a:pt x="51351" y="33859"/>
                      <a:pt x="30562" y="54648"/>
                      <a:pt x="30562" y="80293"/>
                    </a:cubicBezTo>
                    <a:cubicBezTo>
                      <a:pt x="30562" y="105938"/>
                      <a:pt x="51351" y="126727"/>
                      <a:pt x="76996" y="126727"/>
                    </a:cubicBezTo>
                    <a:cubicBezTo>
                      <a:pt x="102641" y="126727"/>
                      <a:pt x="123430" y="105938"/>
                      <a:pt x="123430" y="80293"/>
                    </a:cubicBezTo>
                    <a:cubicBezTo>
                      <a:pt x="123430" y="54648"/>
                      <a:pt x="102641" y="33859"/>
                      <a:pt x="76996" y="33859"/>
                    </a:cubicBezTo>
                    <a:close/>
                    <a:moveTo>
                      <a:pt x="76997" y="0"/>
                    </a:moveTo>
                    <a:cubicBezTo>
                      <a:pt x="119521" y="0"/>
                      <a:pt x="153994" y="34473"/>
                      <a:pt x="153994" y="76997"/>
                    </a:cubicBezTo>
                    <a:cubicBezTo>
                      <a:pt x="153994" y="119521"/>
                      <a:pt x="119521" y="153994"/>
                      <a:pt x="76997" y="153994"/>
                    </a:cubicBezTo>
                    <a:cubicBezTo>
                      <a:pt x="34473" y="153994"/>
                      <a:pt x="0" y="119521"/>
                      <a:pt x="0" y="76997"/>
                    </a:cubicBezTo>
                    <a:cubicBezTo>
                      <a:pt x="0" y="34473"/>
                      <a:pt x="34473" y="0"/>
                      <a:pt x="76997" y="0"/>
                    </a:cubicBezTo>
                    <a:close/>
                  </a:path>
                </a:pathLst>
              </a:custGeom>
              <a:solidFill>
                <a:srgbClr val="004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grpSp>
        <p:nvGrpSpPr>
          <p:cNvPr id="57" name="Grupo 56">
            <a:extLst>
              <a:ext uri="{FF2B5EF4-FFF2-40B4-BE49-F238E27FC236}">
                <a16:creationId xmlns:a16="http://schemas.microsoft.com/office/drawing/2014/main" id="{9176AEF7-3394-4025-BC9B-E3EB5034DECB}"/>
              </a:ext>
            </a:extLst>
          </p:cNvPr>
          <p:cNvGrpSpPr/>
          <p:nvPr/>
        </p:nvGrpSpPr>
        <p:grpSpPr>
          <a:xfrm>
            <a:off x="5312464" y="7068235"/>
            <a:ext cx="1283944" cy="1741163"/>
            <a:chOff x="2746753" y="2496235"/>
            <a:chExt cx="1270625" cy="1723100"/>
          </a:xfrm>
        </p:grpSpPr>
        <p:sp>
          <p:nvSpPr>
            <p:cNvPr id="58" name="Elipse 57">
              <a:extLst>
                <a:ext uri="{FF2B5EF4-FFF2-40B4-BE49-F238E27FC236}">
                  <a16:creationId xmlns:a16="http://schemas.microsoft.com/office/drawing/2014/main" id="{36582482-32D3-40ED-B14F-135588B1CD5F}"/>
                </a:ext>
              </a:extLst>
            </p:cNvPr>
            <p:cNvSpPr/>
            <p:nvPr/>
          </p:nvSpPr>
          <p:spPr>
            <a:xfrm>
              <a:off x="2746753" y="2496235"/>
              <a:ext cx="1270625" cy="127062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59" name="Elipse 58">
              <a:extLst>
                <a:ext uri="{FF2B5EF4-FFF2-40B4-BE49-F238E27FC236}">
                  <a16:creationId xmlns:a16="http://schemas.microsoft.com/office/drawing/2014/main" id="{FDBE803C-99E1-4BE7-B7EB-69B97D80D280}"/>
                </a:ext>
              </a:extLst>
            </p:cNvPr>
            <p:cNvSpPr/>
            <p:nvPr/>
          </p:nvSpPr>
          <p:spPr>
            <a:xfrm>
              <a:off x="2839572" y="2592983"/>
              <a:ext cx="1077127" cy="1077127"/>
            </a:xfrm>
            <a:prstGeom prst="ellipse">
              <a:avLst/>
            </a:prstGeom>
            <a:solidFill>
              <a:srgbClr val="00B050"/>
            </a:solidFill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60" name="Forma libre: forma 59">
              <a:extLst>
                <a:ext uri="{FF2B5EF4-FFF2-40B4-BE49-F238E27FC236}">
                  <a16:creationId xmlns:a16="http://schemas.microsoft.com/office/drawing/2014/main" id="{BC078AFC-79D2-4EDE-B368-C4A781545D08}"/>
                </a:ext>
              </a:extLst>
            </p:cNvPr>
            <p:cNvSpPr/>
            <p:nvPr/>
          </p:nvSpPr>
          <p:spPr>
            <a:xfrm>
              <a:off x="2954567" y="2707978"/>
              <a:ext cx="847136" cy="847136"/>
            </a:xfrm>
            <a:custGeom>
              <a:avLst/>
              <a:gdLst>
                <a:gd name="connsiteX0" fmla="*/ 423568 w 847136"/>
                <a:gd name="connsiteY0" fmla="*/ 180821 h 847136"/>
                <a:gd name="connsiteX1" fmla="*/ 183546 w 847136"/>
                <a:gd name="connsiteY1" fmla="*/ 420843 h 847136"/>
                <a:gd name="connsiteX2" fmla="*/ 423568 w 847136"/>
                <a:gd name="connsiteY2" fmla="*/ 660865 h 847136"/>
                <a:gd name="connsiteX3" fmla="*/ 663590 w 847136"/>
                <a:gd name="connsiteY3" fmla="*/ 420843 h 847136"/>
                <a:gd name="connsiteX4" fmla="*/ 423568 w 847136"/>
                <a:gd name="connsiteY4" fmla="*/ 180821 h 847136"/>
                <a:gd name="connsiteX5" fmla="*/ 423568 w 847136"/>
                <a:gd name="connsiteY5" fmla="*/ 0 h 847136"/>
                <a:gd name="connsiteX6" fmla="*/ 847136 w 847136"/>
                <a:gd name="connsiteY6" fmla="*/ 423568 h 847136"/>
                <a:gd name="connsiteX7" fmla="*/ 423568 w 847136"/>
                <a:gd name="connsiteY7" fmla="*/ 847136 h 847136"/>
                <a:gd name="connsiteX8" fmla="*/ 0 w 847136"/>
                <a:gd name="connsiteY8" fmla="*/ 423568 h 847136"/>
                <a:gd name="connsiteX9" fmla="*/ 423568 w 847136"/>
                <a:gd name="connsiteY9" fmla="*/ 0 h 84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7136" h="847136">
                  <a:moveTo>
                    <a:pt x="423568" y="180821"/>
                  </a:moveTo>
                  <a:cubicBezTo>
                    <a:pt x="291008" y="180821"/>
                    <a:pt x="183546" y="288283"/>
                    <a:pt x="183546" y="420843"/>
                  </a:cubicBezTo>
                  <a:cubicBezTo>
                    <a:pt x="183546" y="553403"/>
                    <a:pt x="291008" y="660865"/>
                    <a:pt x="423568" y="660865"/>
                  </a:cubicBezTo>
                  <a:cubicBezTo>
                    <a:pt x="556128" y="660865"/>
                    <a:pt x="663590" y="553403"/>
                    <a:pt x="663590" y="420843"/>
                  </a:cubicBezTo>
                  <a:cubicBezTo>
                    <a:pt x="663590" y="288283"/>
                    <a:pt x="556128" y="180821"/>
                    <a:pt x="423568" y="180821"/>
                  </a:cubicBezTo>
                  <a:close/>
                  <a:moveTo>
                    <a:pt x="423568" y="0"/>
                  </a:moveTo>
                  <a:cubicBezTo>
                    <a:pt x="657498" y="0"/>
                    <a:pt x="847136" y="189638"/>
                    <a:pt x="847136" y="423568"/>
                  </a:cubicBezTo>
                  <a:cubicBezTo>
                    <a:pt x="847136" y="657498"/>
                    <a:pt x="657498" y="847136"/>
                    <a:pt x="423568" y="847136"/>
                  </a:cubicBezTo>
                  <a:cubicBezTo>
                    <a:pt x="189638" y="847136"/>
                    <a:pt x="0" y="657498"/>
                    <a:pt x="0" y="423568"/>
                  </a:cubicBezTo>
                  <a:cubicBezTo>
                    <a:pt x="0" y="189638"/>
                    <a:pt x="189638" y="0"/>
                    <a:pt x="423568" y="0"/>
                  </a:cubicBezTo>
                  <a:close/>
                </a:path>
              </a:pathLst>
            </a:custGeom>
            <a:solidFill>
              <a:srgbClr val="00220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grpSp>
          <p:nvGrpSpPr>
            <p:cNvPr id="62" name="Grupo 61">
              <a:extLst>
                <a:ext uri="{FF2B5EF4-FFF2-40B4-BE49-F238E27FC236}">
                  <a16:creationId xmlns:a16="http://schemas.microsoft.com/office/drawing/2014/main" id="{0A45E481-9541-47A9-BA6F-5F2899949E85}"/>
                </a:ext>
              </a:extLst>
            </p:cNvPr>
            <p:cNvGrpSpPr/>
            <p:nvPr/>
          </p:nvGrpSpPr>
          <p:grpSpPr>
            <a:xfrm>
              <a:off x="3301138" y="3670110"/>
              <a:ext cx="153994" cy="549225"/>
              <a:chOff x="3301138" y="3670110"/>
              <a:chExt cx="153994" cy="549225"/>
            </a:xfrm>
          </p:grpSpPr>
          <p:cxnSp>
            <p:nvCxnSpPr>
              <p:cNvPr id="63" name="Conector recto 62">
                <a:extLst>
                  <a:ext uri="{FF2B5EF4-FFF2-40B4-BE49-F238E27FC236}">
                    <a16:creationId xmlns:a16="http://schemas.microsoft.com/office/drawing/2014/main" id="{B6FF0A4A-6413-46C1-AB58-CEB036068D9B}"/>
                  </a:ext>
                </a:extLst>
              </p:cNvPr>
              <p:cNvCxnSpPr>
                <a:cxnSpLocks/>
                <a:stCxn id="59" idx="4"/>
              </p:cNvCxnSpPr>
              <p:nvPr/>
            </p:nvCxnSpPr>
            <p:spPr>
              <a:xfrm flipH="1">
                <a:off x="3378135" y="3670110"/>
                <a:ext cx="1" cy="429741"/>
              </a:xfrm>
              <a:prstGeom prst="line">
                <a:avLst/>
              </a:prstGeom>
              <a:ln w="19050">
                <a:solidFill>
                  <a:srgbClr val="0042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Forma libre: forma 63">
                <a:extLst>
                  <a:ext uri="{FF2B5EF4-FFF2-40B4-BE49-F238E27FC236}">
                    <a16:creationId xmlns:a16="http://schemas.microsoft.com/office/drawing/2014/main" id="{1861ADF1-B2A1-40CC-8EA8-38B2CDB4E830}"/>
                  </a:ext>
                </a:extLst>
              </p:cNvPr>
              <p:cNvSpPr/>
              <p:nvPr/>
            </p:nvSpPr>
            <p:spPr>
              <a:xfrm>
                <a:off x="3301138" y="4065341"/>
                <a:ext cx="153994" cy="153994"/>
              </a:xfrm>
              <a:custGeom>
                <a:avLst/>
                <a:gdLst>
                  <a:gd name="connsiteX0" fmla="*/ 76996 w 153994"/>
                  <a:gd name="connsiteY0" fmla="*/ 33859 h 153994"/>
                  <a:gd name="connsiteX1" fmla="*/ 30562 w 153994"/>
                  <a:gd name="connsiteY1" fmla="*/ 80293 h 153994"/>
                  <a:gd name="connsiteX2" fmla="*/ 76996 w 153994"/>
                  <a:gd name="connsiteY2" fmla="*/ 126727 h 153994"/>
                  <a:gd name="connsiteX3" fmla="*/ 123430 w 153994"/>
                  <a:gd name="connsiteY3" fmla="*/ 80293 h 153994"/>
                  <a:gd name="connsiteX4" fmla="*/ 76996 w 153994"/>
                  <a:gd name="connsiteY4" fmla="*/ 33859 h 153994"/>
                  <a:gd name="connsiteX5" fmla="*/ 76997 w 153994"/>
                  <a:gd name="connsiteY5" fmla="*/ 0 h 153994"/>
                  <a:gd name="connsiteX6" fmla="*/ 153994 w 153994"/>
                  <a:gd name="connsiteY6" fmla="*/ 76997 h 153994"/>
                  <a:gd name="connsiteX7" fmla="*/ 76997 w 153994"/>
                  <a:gd name="connsiteY7" fmla="*/ 153994 h 153994"/>
                  <a:gd name="connsiteX8" fmla="*/ 0 w 153994"/>
                  <a:gd name="connsiteY8" fmla="*/ 76997 h 153994"/>
                  <a:gd name="connsiteX9" fmla="*/ 76997 w 153994"/>
                  <a:gd name="connsiteY9" fmla="*/ 0 h 153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994" h="153994">
                    <a:moveTo>
                      <a:pt x="76996" y="33859"/>
                    </a:moveTo>
                    <a:cubicBezTo>
                      <a:pt x="51351" y="33859"/>
                      <a:pt x="30562" y="54648"/>
                      <a:pt x="30562" y="80293"/>
                    </a:cubicBezTo>
                    <a:cubicBezTo>
                      <a:pt x="30562" y="105938"/>
                      <a:pt x="51351" y="126727"/>
                      <a:pt x="76996" y="126727"/>
                    </a:cubicBezTo>
                    <a:cubicBezTo>
                      <a:pt x="102641" y="126727"/>
                      <a:pt x="123430" y="105938"/>
                      <a:pt x="123430" y="80293"/>
                    </a:cubicBezTo>
                    <a:cubicBezTo>
                      <a:pt x="123430" y="54648"/>
                      <a:pt x="102641" y="33859"/>
                      <a:pt x="76996" y="33859"/>
                    </a:cubicBezTo>
                    <a:close/>
                    <a:moveTo>
                      <a:pt x="76997" y="0"/>
                    </a:moveTo>
                    <a:cubicBezTo>
                      <a:pt x="119521" y="0"/>
                      <a:pt x="153994" y="34473"/>
                      <a:pt x="153994" y="76997"/>
                    </a:cubicBezTo>
                    <a:cubicBezTo>
                      <a:pt x="153994" y="119521"/>
                      <a:pt x="119521" y="153994"/>
                      <a:pt x="76997" y="153994"/>
                    </a:cubicBezTo>
                    <a:cubicBezTo>
                      <a:pt x="34473" y="153994"/>
                      <a:pt x="0" y="119521"/>
                      <a:pt x="0" y="76997"/>
                    </a:cubicBezTo>
                    <a:cubicBezTo>
                      <a:pt x="0" y="34473"/>
                      <a:pt x="34473" y="0"/>
                      <a:pt x="76997" y="0"/>
                    </a:cubicBezTo>
                    <a:close/>
                  </a:path>
                </a:pathLst>
              </a:custGeom>
              <a:solidFill>
                <a:srgbClr val="004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0F307FD3-A7E0-4577-850A-EC4E9CA3D190}"/>
              </a:ext>
            </a:extLst>
          </p:cNvPr>
          <p:cNvGrpSpPr/>
          <p:nvPr/>
        </p:nvGrpSpPr>
        <p:grpSpPr>
          <a:xfrm>
            <a:off x="7966764" y="7068235"/>
            <a:ext cx="1283944" cy="1741163"/>
            <a:chOff x="2746753" y="2496235"/>
            <a:chExt cx="1270625" cy="1723100"/>
          </a:xfrm>
        </p:grpSpPr>
        <p:sp>
          <p:nvSpPr>
            <p:cNvPr id="66" name="Elipse 65">
              <a:extLst>
                <a:ext uri="{FF2B5EF4-FFF2-40B4-BE49-F238E27FC236}">
                  <a16:creationId xmlns:a16="http://schemas.microsoft.com/office/drawing/2014/main" id="{EF942D6F-E9F9-4B01-9AD8-EA19A32EAE5A}"/>
                </a:ext>
              </a:extLst>
            </p:cNvPr>
            <p:cNvSpPr/>
            <p:nvPr/>
          </p:nvSpPr>
          <p:spPr>
            <a:xfrm>
              <a:off x="2746753" y="2496235"/>
              <a:ext cx="1270625" cy="127062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67" name="Elipse 66">
              <a:extLst>
                <a:ext uri="{FF2B5EF4-FFF2-40B4-BE49-F238E27FC236}">
                  <a16:creationId xmlns:a16="http://schemas.microsoft.com/office/drawing/2014/main" id="{5FF787FF-5B7A-4C41-9886-B366B557FD63}"/>
                </a:ext>
              </a:extLst>
            </p:cNvPr>
            <p:cNvSpPr/>
            <p:nvPr/>
          </p:nvSpPr>
          <p:spPr>
            <a:xfrm>
              <a:off x="2839572" y="2592983"/>
              <a:ext cx="1077127" cy="1077127"/>
            </a:xfrm>
            <a:prstGeom prst="ellipse">
              <a:avLst/>
            </a:prstGeom>
            <a:solidFill>
              <a:srgbClr val="00B050"/>
            </a:solidFill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68" name="Forma libre: forma 67">
              <a:extLst>
                <a:ext uri="{FF2B5EF4-FFF2-40B4-BE49-F238E27FC236}">
                  <a16:creationId xmlns:a16="http://schemas.microsoft.com/office/drawing/2014/main" id="{7B07A7B7-CEAC-4853-8D9E-2B7F16C3806D}"/>
                </a:ext>
              </a:extLst>
            </p:cNvPr>
            <p:cNvSpPr/>
            <p:nvPr/>
          </p:nvSpPr>
          <p:spPr>
            <a:xfrm>
              <a:off x="2954567" y="2707978"/>
              <a:ext cx="847136" cy="847136"/>
            </a:xfrm>
            <a:custGeom>
              <a:avLst/>
              <a:gdLst>
                <a:gd name="connsiteX0" fmla="*/ 423568 w 847136"/>
                <a:gd name="connsiteY0" fmla="*/ 180821 h 847136"/>
                <a:gd name="connsiteX1" fmla="*/ 183546 w 847136"/>
                <a:gd name="connsiteY1" fmla="*/ 420843 h 847136"/>
                <a:gd name="connsiteX2" fmla="*/ 423568 w 847136"/>
                <a:gd name="connsiteY2" fmla="*/ 660865 h 847136"/>
                <a:gd name="connsiteX3" fmla="*/ 663590 w 847136"/>
                <a:gd name="connsiteY3" fmla="*/ 420843 h 847136"/>
                <a:gd name="connsiteX4" fmla="*/ 423568 w 847136"/>
                <a:gd name="connsiteY4" fmla="*/ 180821 h 847136"/>
                <a:gd name="connsiteX5" fmla="*/ 423568 w 847136"/>
                <a:gd name="connsiteY5" fmla="*/ 0 h 847136"/>
                <a:gd name="connsiteX6" fmla="*/ 847136 w 847136"/>
                <a:gd name="connsiteY6" fmla="*/ 423568 h 847136"/>
                <a:gd name="connsiteX7" fmla="*/ 423568 w 847136"/>
                <a:gd name="connsiteY7" fmla="*/ 847136 h 847136"/>
                <a:gd name="connsiteX8" fmla="*/ 0 w 847136"/>
                <a:gd name="connsiteY8" fmla="*/ 423568 h 847136"/>
                <a:gd name="connsiteX9" fmla="*/ 423568 w 847136"/>
                <a:gd name="connsiteY9" fmla="*/ 0 h 84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7136" h="847136">
                  <a:moveTo>
                    <a:pt x="423568" y="180821"/>
                  </a:moveTo>
                  <a:cubicBezTo>
                    <a:pt x="291008" y="180821"/>
                    <a:pt x="183546" y="288283"/>
                    <a:pt x="183546" y="420843"/>
                  </a:cubicBezTo>
                  <a:cubicBezTo>
                    <a:pt x="183546" y="553403"/>
                    <a:pt x="291008" y="660865"/>
                    <a:pt x="423568" y="660865"/>
                  </a:cubicBezTo>
                  <a:cubicBezTo>
                    <a:pt x="556128" y="660865"/>
                    <a:pt x="663590" y="553403"/>
                    <a:pt x="663590" y="420843"/>
                  </a:cubicBezTo>
                  <a:cubicBezTo>
                    <a:pt x="663590" y="288283"/>
                    <a:pt x="556128" y="180821"/>
                    <a:pt x="423568" y="180821"/>
                  </a:cubicBezTo>
                  <a:close/>
                  <a:moveTo>
                    <a:pt x="423568" y="0"/>
                  </a:moveTo>
                  <a:cubicBezTo>
                    <a:pt x="657498" y="0"/>
                    <a:pt x="847136" y="189638"/>
                    <a:pt x="847136" y="423568"/>
                  </a:cubicBezTo>
                  <a:cubicBezTo>
                    <a:pt x="847136" y="657498"/>
                    <a:pt x="657498" y="847136"/>
                    <a:pt x="423568" y="847136"/>
                  </a:cubicBezTo>
                  <a:cubicBezTo>
                    <a:pt x="189638" y="847136"/>
                    <a:pt x="0" y="657498"/>
                    <a:pt x="0" y="423568"/>
                  </a:cubicBezTo>
                  <a:cubicBezTo>
                    <a:pt x="0" y="189638"/>
                    <a:pt x="189638" y="0"/>
                    <a:pt x="423568" y="0"/>
                  </a:cubicBezTo>
                  <a:close/>
                </a:path>
              </a:pathLst>
            </a:custGeom>
            <a:solidFill>
              <a:srgbClr val="00220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grpSp>
          <p:nvGrpSpPr>
            <p:cNvPr id="69" name="Grupo 68">
              <a:extLst>
                <a:ext uri="{FF2B5EF4-FFF2-40B4-BE49-F238E27FC236}">
                  <a16:creationId xmlns:a16="http://schemas.microsoft.com/office/drawing/2014/main" id="{2282EC1D-FD21-46FB-BC08-9150E558AEF6}"/>
                </a:ext>
              </a:extLst>
            </p:cNvPr>
            <p:cNvGrpSpPr/>
            <p:nvPr/>
          </p:nvGrpSpPr>
          <p:grpSpPr>
            <a:xfrm>
              <a:off x="3301138" y="3670110"/>
              <a:ext cx="153994" cy="549225"/>
              <a:chOff x="3301138" y="3670110"/>
              <a:chExt cx="153994" cy="549225"/>
            </a:xfrm>
          </p:grpSpPr>
          <p:cxnSp>
            <p:nvCxnSpPr>
              <p:cNvPr id="70" name="Conector recto 69">
                <a:extLst>
                  <a:ext uri="{FF2B5EF4-FFF2-40B4-BE49-F238E27FC236}">
                    <a16:creationId xmlns:a16="http://schemas.microsoft.com/office/drawing/2014/main" id="{FE63C3D3-178B-4A44-AEFE-8004906D1608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 flipH="1">
                <a:off x="3378135" y="3670110"/>
                <a:ext cx="1" cy="429741"/>
              </a:xfrm>
              <a:prstGeom prst="line">
                <a:avLst/>
              </a:prstGeom>
              <a:ln w="19050">
                <a:solidFill>
                  <a:srgbClr val="0042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Forma libre: forma 70">
                <a:extLst>
                  <a:ext uri="{FF2B5EF4-FFF2-40B4-BE49-F238E27FC236}">
                    <a16:creationId xmlns:a16="http://schemas.microsoft.com/office/drawing/2014/main" id="{BB9D4BEB-8496-4BF1-86C3-F6021DB325F5}"/>
                  </a:ext>
                </a:extLst>
              </p:cNvPr>
              <p:cNvSpPr/>
              <p:nvPr/>
            </p:nvSpPr>
            <p:spPr>
              <a:xfrm>
                <a:off x="3301138" y="4065341"/>
                <a:ext cx="153994" cy="153994"/>
              </a:xfrm>
              <a:custGeom>
                <a:avLst/>
                <a:gdLst>
                  <a:gd name="connsiteX0" fmla="*/ 76996 w 153994"/>
                  <a:gd name="connsiteY0" fmla="*/ 33859 h 153994"/>
                  <a:gd name="connsiteX1" fmla="*/ 30562 w 153994"/>
                  <a:gd name="connsiteY1" fmla="*/ 80293 h 153994"/>
                  <a:gd name="connsiteX2" fmla="*/ 76996 w 153994"/>
                  <a:gd name="connsiteY2" fmla="*/ 126727 h 153994"/>
                  <a:gd name="connsiteX3" fmla="*/ 123430 w 153994"/>
                  <a:gd name="connsiteY3" fmla="*/ 80293 h 153994"/>
                  <a:gd name="connsiteX4" fmla="*/ 76996 w 153994"/>
                  <a:gd name="connsiteY4" fmla="*/ 33859 h 153994"/>
                  <a:gd name="connsiteX5" fmla="*/ 76997 w 153994"/>
                  <a:gd name="connsiteY5" fmla="*/ 0 h 153994"/>
                  <a:gd name="connsiteX6" fmla="*/ 153994 w 153994"/>
                  <a:gd name="connsiteY6" fmla="*/ 76997 h 153994"/>
                  <a:gd name="connsiteX7" fmla="*/ 76997 w 153994"/>
                  <a:gd name="connsiteY7" fmla="*/ 153994 h 153994"/>
                  <a:gd name="connsiteX8" fmla="*/ 0 w 153994"/>
                  <a:gd name="connsiteY8" fmla="*/ 76997 h 153994"/>
                  <a:gd name="connsiteX9" fmla="*/ 76997 w 153994"/>
                  <a:gd name="connsiteY9" fmla="*/ 0 h 153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994" h="153994">
                    <a:moveTo>
                      <a:pt x="76996" y="33859"/>
                    </a:moveTo>
                    <a:cubicBezTo>
                      <a:pt x="51351" y="33859"/>
                      <a:pt x="30562" y="54648"/>
                      <a:pt x="30562" y="80293"/>
                    </a:cubicBezTo>
                    <a:cubicBezTo>
                      <a:pt x="30562" y="105938"/>
                      <a:pt x="51351" y="126727"/>
                      <a:pt x="76996" y="126727"/>
                    </a:cubicBezTo>
                    <a:cubicBezTo>
                      <a:pt x="102641" y="126727"/>
                      <a:pt x="123430" y="105938"/>
                      <a:pt x="123430" y="80293"/>
                    </a:cubicBezTo>
                    <a:cubicBezTo>
                      <a:pt x="123430" y="54648"/>
                      <a:pt x="102641" y="33859"/>
                      <a:pt x="76996" y="33859"/>
                    </a:cubicBezTo>
                    <a:close/>
                    <a:moveTo>
                      <a:pt x="76997" y="0"/>
                    </a:moveTo>
                    <a:cubicBezTo>
                      <a:pt x="119521" y="0"/>
                      <a:pt x="153994" y="34473"/>
                      <a:pt x="153994" y="76997"/>
                    </a:cubicBezTo>
                    <a:cubicBezTo>
                      <a:pt x="153994" y="119521"/>
                      <a:pt x="119521" y="153994"/>
                      <a:pt x="76997" y="153994"/>
                    </a:cubicBezTo>
                    <a:cubicBezTo>
                      <a:pt x="34473" y="153994"/>
                      <a:pt x="0" y="119521"/>
                      <a:pt x="0" y="76997"/>
                    </a:cubicBezTo>
                    <a:cubicBezTo>
                      <a:pt x="0" y="34473"/>
                      <a:pt x="34473" y="0"/>
                      <a:pt x="76997" y="0"/>
                    </a:cubicBezTo>
                    <a:close/>
                  </a:path>
                </a:pathLst>
              </a:custGeom>
              <a:solidFill>
                <a:srgbClr val="004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sp>
        <p:nvSpPr>
          <p:cNvPr id="72" name="Elipse 71">
            <a:extLst>
              <a:ext uri="{FF2B5EF4-FFF2-40B4-BE49-F238E27FC236}">
                <a16:creationId xmlns:a16="http://schemas.microsoft.com/office/drawing/2014/main" id="{0EC9CF7C-EF97-477C-9422-6D3F9F385DF9}"/>
              </a:ext>
            </a:extLst>
          </p:cNvPr>
          <p:cNvSpPr/>
          <p:nvPr/>
        </p:nvSpPr>
        <p:spPr>
          <a:xfrm>
            <a:off x="7389852" y="5216988"/>
            <a:ext cx="1217399" cy="1217399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B81191A2-179F-4450-87F4-8443D62659E3}"/>
              </a:ext>
            </a:extLst>
          </p:cNvPr>
          <p:cNvSpPr txBox="1"/>
          <p:nvPr/>
        </p:nvSpPr>
        <p:spPr>
          <a:xfrm>
            <a:off x="8628536" y="5587160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183234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BF3DF766-2AAF-4807-B170-E813DCD8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22904"/>
            <a:ext cx="12192000" cy="6880904"/>
          </a:xfrm>
          <a:prstGeom prst="rect">
            <a:avLst/>
          </a:prstGeom>
        </p:spPr>
      </p:pic>
      <p:sp>
        <p:nvSpPr>
          <p:cNvPr id="61" name="Forma libre: forma 60">
            <a:extLst>
              <a:ext uri="{FF2B5EF4-FFF2-40B4-BE49-F238E27FC236}">
                <a16:creationId xmlns:a16="http://schemas.microsoft.com/office/drawing/2014/main" id="{77C35097-193B-49C1-B7CF-6B229E888AF6}"/>
              </a:ext>
            </a:extLst>
          </p:cNvPr>
          <p:cNvSpPr/>
          <p:nvPr/>
        </p:nvSpPr>
        <p:spPr>
          <a:xfrm rot="13968645">
            <a:off x="-2140465" y="1588311"/>
            <a:ext cx="4443041" cy="3728164"/>
          </a:xfrm>
          <a:custGeom>
            <a:avLst/>
            <a:gdLst>
              <a:gd name="connsiteX0" fmla="*/ 1786752 w 5415982"/>
              <a:gd name="connsiteY0" fmla="*/ 3346843 h 4544560"/>
              <a:gd name="connsiteX1" fmla="*/ 2577246 w 5415982"/>
              <a:gd name="connsiteY1" fmla="*/ 3346843 h 4544560"/>
              <a:gd name="connsiteX2" fmla="*/ 2876675 w 5415982"/>
              <a:gd name="connsiteY2" fmla="*/ 3945702 h 4544560"/>
              <a:gd name="connsiteX3" fmla="*/ 2577246 w 5415982"/>
              <a:gd name="connsiteY3" fmla="*/ 4544560 h 4544560"/>
              <a:gd name="connsiteX4" fmla="*/ 1786752 w 5415982"/>
              <a:gd name="connsiteY4" fmla="*/ 4544560 h 4544560"/>
              <a:gd name="connsiteX5" fmla="*/ 1487323 w 5415982"/>
              <a:gd name="connsiteY5" fmla="*/ 3945702 h 4544560"/>
              <a:gd name="connsiteX6" fmla="*/ 4268046 w 5415982"/>
              <a:gd name="connsiteY6" fmla="*/ 3180381 h 4544560"/>
              <a:gd name="connsiteX7" fmla="*/ 5058540 w 5415982"/>
              <a:gd name="connsiteY7" fmla="*/ 3180381 h 4544560"/>
              <a:gd name="connsiteX8" fmla="*/ 5357969 w 5415982"/>
              <a:gd name="connsiteY8" fmla="*/ 3779240 h 4544560"/>
              <a:gd name="connsiteX9" fmla="*/ 5058540 w 5415982"/>
              <a:gd name="connsiteY9" fmla="*/ 4378098 h 4544560"/>
              <a:gd name="connsiteX10" fmla="*/ 4268046 w 5415982"/>
              <a:gd name="connsiteY10" fmla="*/ 4378098 h 4544560"/>
              <a:gd name="connsiteX11" fmla="*/ 3968617 w 5415982"/>
              <a:gd name="connsiteY11" fmla="*/ 3779240 h 4544560"/>
              <a:gd name="connsiteX12" fmla="*/ 538825 w 5415982"/>
              <a:gd name="connsiteY12" fmla="*/ 2742244 h 4544560"/>
              <a:gd name="connsiteX13" fmla="*/ 1329319 w 5415982"/>
              <a:gd name="connsiteY13" fmla="*/ 2742244 h 4544560"/>
              <a:gd name="connsiteX14" fmla="*/ 1628748 w 5415982"/>
              <a:gd name="connsiteY14" fmla="*/ 3341103 h 4544560"/>
              <a:gd name="connsiteX15" fmla="*/ 1329319 w 5415982"/>
              <a:gd name="connsiteY15" fmla="*/ 3939961 h 4544560"/>
              <a:gd name="connsiteX16" fmla="*/ 538825 w 5415982"/>
              <a:gd name="connsiteY16" fmla="*/ 3939961 h 4544560"/>
              <a:gd name="connsiteX17" fmla="*/ 239396 w 5415982"/>
              <a:gd name="connsiteY17" fmla="*/ 3341103 h 4544560"/>
              <a:gd name="connsiteX18" fmla="*/ 3078132 w 5415982"/>
              <a:gd name="connsiteY18" fmla="*/ 2573467 h 4544560"/>
              <a:gd name="connsiteX19" fmla="*/ 3868626 w 5415982"/>
              <a:gd name="connsiteY19" fmla="*/ 2573467 h 4544560"/>
              <a:gd name="connsiteX20" fmla="*/ 4168055 w 5415982"/>
              <a:gd name="connsiteY20" fmla="*/ 3172326 h 4544560"/>
              <a:gd name="connsiteX21" fmla="*/ 3868626 w 5415982"/>
              <a:gd name="connsiteY21" fmla="*/ 3771184 h 4544560"/>
              <a:gd name="connsiteX22" fmla="*/ 3078132 w 5415982"/>
              <a:gd name="connsiteY22" fmla="*/ 3771184 h 4544560"/>
              <a:gd name="connsiteX23" fmla="*/ 2778703 w 5415982"/>
              <a:gd name="connsiteY23" fmla="*/ 3172326 h 4544560"/>
              <a:gd name="connsiteX24" fmla="*/ 1786752 w 5415982"/>
              <a:gd name="connsiteY24" fmla="*/ 1913155 h 4544560"/>
              <a:gd name="connsiteX25" fmla="*/ 2577246 w 5415982"/>
              <a:gd name="connsiteY25" fmla="*/ 1913155 h 4544560"/>
              <a:gd name="connsiteX26" fmla="*/ 2876675 w 5415982"/>
              <a:gd name="connsiteY26" fmla="*/ 2512014 h 4544560"/>
              <a:gd name="connsiteX27" fmla="*/ 2577246 w 5415982"/>
              <a:gd name="connsiteY27" fmla="*/ 3110872 h 4544560"/>
              <a:gd name="connsiteX28" fmla="*/ 1786752 w 5415982"/>
              <a:gd name="connsiteY28" fmla="*/ 3110872 h 4544560"/>
              <a:gd name="connsiteX29" fmla="*/ 1487323 w 5415982"/>
              <a:gd name="connsiteY29" fmla="*/ 2512014 h 4544560"/>
              <a:gd name="connsiteX30" fmla="*/ 4326059 w 5415982"/>
              <a:gd name="connsiteY30" fmla="*/ 1818981 h 4544560"/>
              <a:gd name="connsiteX31" fmla="*/ 5116553 w 5415982"/>
              <a:gd name="connsiteY31" fmla="*/ 1818981 h 4544560"/>
              <a:gd name="connsiteX32" fmla="*/ 5415982 w 5415982"/>
              <a:gd name="connsiteY32" fmla="*/ 2417840 h 4544560"/>
              <a:gd name="connsiteX33" fmla="*/ 5116553 w 5415982"/>
              <a:gd name="connsiteY33" fmla="*/ 3016698 h 4544560"/>
              <a:gd name="connsiteX34" fmla="*/ 4326059 w 5415982"/>
              <a:gd name="connsiteY34" fmla="*/ 3016698 h 4544560"/>
              <a:gd name="connsiteX35" fmla="*/ 4026630 w 5415982"/>
              <a:gd name="connsiteY35" fmla="*/ 2417840 h 4544560"/>
              <a:gd name="connsiteX36" fmla="*/ 341352 w 5415982"/>
              <a:gd name="connsiteY36" fmla="*/ 1374153 h 4544560"/>
              <a:gd name="connsiteX37" fmla="*/ 1131846 w 5415982"/>
              <a:gd name="connsiteY37" fmla="*/ 1374153 h 4544560"/>
              <a:gd name="connsiteX38" fmla="*/ 1431275 w 5415982"/>
              <a:gd name="connsiteY38" fmla="*/ 1973012 h 4544560"/>
              <a:gd name="connsiteX39" fmla="*/ 1131846 w 5415982"/>
              <a:gd name="connsiteY39" fmla="*/ 2571870 h 4544560"/>
              <a:gd name="connsiteX40" fmla="*/ 341352 w 5415982"/>
              <a:gd name="connsiteY40" fmla="*/ 2571870 h 4544560"/>
              <a:gd name="connsiteX41" fmla="*/ 41923 w 5415982"/>
              <a:gd name="connsiteY41" fmla="*/ 1973012 h 4544560"/>
              <a:gd name="connsiteX42" fmla="*/ 3078132 w 5415982"/>
              <a:gd name="connsiteY42" fmla="*/ 1143922 h 4544560"/>
              <a:gd name="connsiteX43" fmla="*/ 3868626 w 5415982"/>
              <a:gd name="connsiteY43" fmla="*/ 1143922 h 4544560"/>
              <a:gd name="connsiteX44" fmla="*/ 4168055 w 5415982"/>
              <a:gd name="connsiteY44" fmla="*/ 1742781 h 4544560"/>
              <a:gd name="connsiteX45" fmla="*/ 3868626 w 5415982"/>
              <a:gd name="connsiteY45" fmla="*/ 2341639 h 4544560"/>
              <a:gd name="connsiteX46" fmla="*/ 3078132 w 5415982"/>
              <a:gd name="connsiteY46" fmla="*/ 2341639 h 4544560"/>
              <a:gd name="connsiteX47" fmla="*/ 2778703 w 5415982"/>
              <a:gd name="connsiteY47" fmla="*/ 1742781 h 4544560"/>
              <a:gd name="connsiteX48" fmla="*/ 1688780 w 5415982"/>
              <a:gd name="connsiteY48" fmla="*/ 539002 h 4544560"/>
              <a:gd name="connsiteX49" fmla="*/ 2479274 w 5415982"/>
              <a:gd name="connsiteY49" fmla="*/ 539002 h 4544560"/>
              <a:gd name="connsiteX50" fmla="*/ 2778703 w 5415982"/>
              <a:gd name="connsiteY50" fmla="*/ 1137861 h 4544560"/>
              <a:gd name="connsiteX51" fmla="*/ 2479274 w 5415982"/>
              <a:gd name="connsiteY51" fmla="*/ 1736719 h 4544560"/>
              <a:gd name="connsiteX52" fmla="*/ 1688780 w 5415982"/>
              <a:gd name="connsiteY52" fmla="*/ 1736719 h 4544560"/>
              <a:gd name="connsiteX53" fmla="*/ 1389351 w 5415982"/>
              <a:gd name="connsiteY53" fmla="*/ 1137861 h 4544560"/>
              <a:gd name="connsiteX54" fmla="*/ 299429 w 5415982"/>
              <a:gd name="connsiteY54" fmla="*/ 0 h 4544560"/>
              <a:gd name="connsiteX55" fmla="*/ 1089923 w 5415982"/>
              <a:gd name="connsiteY55" fmla="*/ 0 h 4544560"/>
              <a:gd name="connsiteX56" fmla="*/ 1389351 w 5415982"/>
              <a:gd name="connsiteY56" fmla="*/ 598859 h 4544560"/>
              <a:gd name="connsiteX57" fmla="*/ 1089923 w 5415982"/>
              <a:gd name="connsiteY57" fmla="*/ 1197717 h 4544560"/>
              <a:gd name="connsiteX58" fmla="*/ 299429 w 5415982"/>
              <a:gd name="connsiteY58" fmla="*/ 1197717 h 4544560"/>
              <a:gd name="connsiteX59" fmla="*/ 0 w 5415982"/>
              <a:gd name="connsiteY59" fmla="*/ 598859 h 454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415982" h="4544560">
                <a:moveTo>
                  <a:pt x="1786752" y="3346843"/>
                </a:moveTo>
                <a:lnTo>
                  <a:pt x="2577246" y="3346843"/>
                </a:lnTo>
                <a:lnTo>
                  <a:pt x="2876675" y="3945702"/>
                </a:lnTo>
                <a:lnTo>
                  <a:pt x="2577246" y="4544560"/>
                </a:lnTo>
                <a:lnTo>
                  <a:pt x="1786752" y="4544560"/>
                </a:lnTo>
                <a:lnTo>
                  <a:pt x="1487323" y="3945702"/>
                </a:lnTo>
                <a:close/>
                <a:moveTo>
                  <a:pt x="4268046" y="3180381"/>
                </a:moveTo>
                <a:lnTo>
                  <a:pt x="5058540" y="3180381"/>
                </a:lnTo>
                <a:lnTo>
                  <a:pt x="5357969" y="3779240"/>
                </a:lnTo>
                <a:lnTo>
                  <a:pt x="5058540" y="4378098"/>
                </a:lnTo>
                <a:lnTo>
                  <a:pt x="4268046" y="4378098"/>
                </a:lnTo>
                <a:lnTo>
                  <a:pt x="3968617" y="3779240"/>
                </a:lnTo>
                <a:close/>
                <a:moveTo>
                  <a:pt x="538825" y="2742244"/>
                </a:moveTo>
                <a:lnTo>
                  <a:pt x="1329319" y="2742244"/>
                </a:lnTo>
                <a:lnTo>
                  <a:pt x="1628748" y="3341103"/>
                </a:lnTo>
                <a:lnTo>
                  <a:pt x="1329319" y="3939961"/>
                </a:lnTo>
                <a:lnTo>
                  <a:pt x="538825" y="3939961"/>
                </a:lnTo>
                <a:lnTo>
                  <a:pt x="239396" y="3341103"/>
                </a:lnTo>
                <a:close/>
                <a:moveTo>
                  <a:pt x="3078132" y="2573467"/>
                </a:moveTo>
                <a:lnTo>
                  <a:pt x="3868626" y="2573467"/>
                </a:lnTo>
                <a:lnTo>
                  <a:pt x="4168055" y="3172326"/>
                </a:lnTo>
                <a:lnTo>
                  <a:pt x="3868626" y="3771184"/>
                </a:lnTo>
                <a:lnTo>
                  <a:pt x="3078132" y="3771184"/>
                </a:lnTo>
                <a:lnTo>
                  <a:pt x="2778703" y="3172326"/>
                </a:lnTo>
                <a:close/>
                <a:moveTo>
                  <a:pt x="1786752" y="1913155"/>
                </a:moveTo>
                <a:lnTo>
                  <a:pt x="2577246" y="1913155"/>
                </a:lnTo>
                <a:lnTo>
                  <a:pt x="2876675" y="2512014"/>
                </a:lnTo>
                <a:lnTo>
                  <a:pt x="2577246" y="3110872"/>
                </a:lnTo>
                <a:lnTo>
                  <a:pt x="1786752" y="3110872"/>
                </a:lnTo>
                <a:lnTo>
                  <a:pt x="1487323" y="2512014"/>
                </a:lnTo>
                <a:close/>
                <a:moveTo>
                  <a:pt x="4326059" y="1818981"/>
                </a:moveTo>
                <a:lnTo>
                  <a:pt x="5116553" y="1818981"/>
                </a:lnTo>
                <a:lnTo>
                  <a:pt x="5415982" y="2417840"/>
                </a:lnTo>
                <a:lnTo>
                  <a:pt x="5116553" y="3016698"/>
                </a:lnTo>
                <a:lnTo>
                  <a:pt x="4326059" y="3016698"/>
                </a:lnTo>
                <a:lnTo>
                  <a:pt x="4026630" y="2417840"/>
                </a:lnTo>
                <a:close/>
                <a:moveTo>
                  <a:pt x="341352" y="1374153"/>
                </a:moveTo>
                <a:lnTo>
                  <a:pt x="1131846" y="1374153"/>
                </a:lnTo>
                <a:lnTo>
                  <a:pt x="1431275" y="1973012"/>
                </a:lnTo>
                <a:lnTo>
                  <a:pt x="1131846" y="2571870"/>
                </a:lnTo>
                <a:lnTo>
                  <a:pt x="341352" y="2571870"/>
                </a:lnTo>
                <a:lnTo>
                  <a:pt x="41923" y="1973012"/>
                </a:lnTo>
                <a:close/>
                <a:moveTo>
                  <a:pt x="3078132" y="1143922"/>
                </a:moveTo>
                <a:lnTo>
                  <a:pt x="3868626" y="1143922"/>
                </a:lnTo>
                <a:lnTo>
                  <a:pt x="4168055" y="1742781"/>
                </a:lnTo>
                <a:lnTo>
                  <a:pt x="3868626" y="2341639"/>
                </a:lnTo>
                <a:lnTo>
                  <a:pt x="3078132" y="2341639"/>
                </a:lnTo>
                <a:lnTo>
                  <a:pt x="2778703" y="1742781"/>
                </a:lnTo>
                <a:close/>
                <a:moveTo>
                  <a:pt x="1688780" y="539002"/>
                </a:moveTo>
                <a:lnTo>
                  <a:pt x="2479274" y="539002"/>
                </a:lnTo>
                <a:lnTo>
                  <a:pt x="2778703" y="1137861"/>
                </a:lnTo>
                <a:lnTo>
                  <a:pt x="2479274" y="1736719"/>
                </a:lnTo>
                <a:lnTo>
                  <a:pt x="1688780" y="1736719"/>
                </a:lnTo>
                <a:lnTo>
                  <a:pt x="1389351" y="1137861"/>
                </a:lnTo>
                <a:close/>
                <a:moveTo>
                  <a:pt x="299429" y="0"/>
                </a:moveTo>
                <a:lnTo>
                  <a:pt x="1089923" y="0"/>
                </a:lnTo>
                <a:lnTo>
                  <a:pt x="1389351" y="598859"/>
                </a:lnTo>
                <a:lnTo>
                  <a:pt x="1089923" y="1197717"/>
                </a:lnTo>
                <a:lnTo>
                  <a:pt x="299429" y="1197717"/>
                </a:lnTo>
                <a:lnTo>
                  <a:pt x="0" y="598859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71301359"/>
                  </p:ext>
                </p:extLst>
              </p:nvPr>
            </p:nvGraphicFramePr>
            <p:xfrm>
              <a:off x="-1476126" y="1593197"/>
              <a:ext cx="3356091" cy="404062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56091" cy="4040622"/>
                    </a:xfrm>
                    <a:prstGeom prst="rect">
                      <a:avLst/>
                    </a:prstGeom>
                  </am3d:spPr>
                  <am3d:camera>
                    <am3d:pos x="0" y="0" z="61246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10029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971239" ay="-2452322" az="-137430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1054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Modelo 3D 41" descr="Mando inalámbrico Xbox-Negro">
                <a:extLst>
                  <a:ext uri="{FF2B5EF4-FFF2-40B4-BE49-F238E27FC236}">
                    <a16:creationId xmlns:a16="http://schemas.microsoft.com/office/drawing/2014/main" id="{804F2042-9D6E-41B0-B50B-E5C70A81C0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476126" y="1593197"/>
                <a:ext cx="3356091" cy="4040622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CuadroTexto 45">
            <a:extLst>
              <a:ext uri="{FF2B5EF4-FFF2-40B4-BE49-F238E27FC236}">
                <a16:creationId xmlns:a16="http://schemas.microsoft.com/office/drawing/2014/main" id="{D550CAB2-A289-413A-ADAB-CFF5D52F40AE}"/>
              </a:ext>
            </a:extLst>
          </p:cNvPr>
          <p:cNvSpPr txBox="1"/>
          <p:nvPr/>
        </p:nvSpPr>
        <p:spPr>
          <a:xfrm>
            <a:off x="-7258929" y="-36250"/>
            <a:ext cx="72589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Predicción de ventas de videojuegos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6CBF9A4-D1F9-4622-A409-90B68E2ED206}"/>
              </a:ext>
            </a:extLst>
          </p:cNvPr>
          <p:cNvSpPr txBox="1"/>
          <p:nvPr/>
        </p:nvSpPr>
        <p:spPr>
          <a:xfrm>
            <a:off x="-7258929" y="405915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Lato" panose="020F0502020204030203" pitchFamily="34" charset="0"/>
              </a:rPr>
              <a:t>Proyecto de semestre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3F7DA04-8B7D-4539-9388-AD68F93B0C07}"/>
              </a:ext>
            </a:extLst>
          </p:cNvPr>
          <p:cNvSpPr/>
          <p:nvPr/>
        </p:nvSpPr>
        <p:spPr>
          <a:xfrm>
            <a:off x="15003863" y="-163824"/>
            <a:ext cx="1345300" cy="1345300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CBEC1AE-CCC8-4722-B9BC-7FDFD63E2663}"/>
              </a:ext>
            </a:extLst>
          </p:cNvPr>
          <p:cNvSpPr txBox="1"/>
          <p:nvPr/>
        </p:nvSpPr>
        <p:spPr>
          <a:xfrm>
            <a:off x="12354109" y="1115692"/>
            <a:ext cx="664480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Contexto del problema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691C9BB-1FB6-414A-85C2-0AD7B1025C7C}"/>
              </a:ext>
            </a:extLst>
          </p:cNvPr>
          <p:cNvSpPr/>
          <p:nvPr/>
        </p:nvSpPr>
        <p:spPr>
          <a:xfrm>
            <a:off x="18718408" y="1910581"/>
            <a:ext cx="1465043" cy="1465043"/>
          </a:xfrm>
          <a:prstGeom prst="ellipse">
            <a:avLst/>
          </a:prstGeom>
          <a:noFill/>
          <a:ln w="38100">
            <a:solidFill>
              <a:srgbClr val="213B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latin typeface="Leelawadee" panose="020B0502040204020203" pitchFamily="34" charset="-34"/>
                <a:cs typeface="Leelawadee" panose="020B0502040204020203" pitchFamily="34" charset="-34"/>
              </a:rPr>
              <a:t>2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691FCC-EC93-4994-9AC5-6B97E334F5D7}"/>
              </a:ext>
            </a:extLst>
          </p:cNvPr>
          <p:cNvSpPr/>
          <p:nvPr/>
        </p:nvSpPr>
        <p:spPr>
          <a:xfrm>
            <a:off x="5289999" y="110609"/>
            <a:ext cx="1390201" cy="1390201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C7722D3-6CDB-437D-94B8-39335832899C}"/>
              </a:ext>
            </a:extLst>
          </p:cNvPr>
          <p:cNvSpPr txBox="1"/>
          <p:nvPr/>
        </p:nvSpPr>
        <p:spPr>
          <a:xfrm>
            <a:off x="2646920" y="1494672"/>
            <a:ext cx="66763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Exploración del dataset</a:t>
            </a:r>
          </a:p>
        </p:txBody>
      </p:sp>
      <p:pic>
        <p:nvPicPr>
          <p:cNvPr id="19" name="Picture 4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090CC9E6-BB6A-4308-AB1E-4EC29FA57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93928">
            <a:off x="11817219" y="2088144"/>
            <a:ext cx="2778778" cy="156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s://lh3.googleusercontent.com/I2XJ7afbj1ZvBWGDPB8KQZ-qn426a3Pu69hQd8yVWId0qxFJ-ievC_3bO5g7eCK2PUEct1bGBbTxPPHMk-V381AnExF9kPjjwqS60urVqB3YxJVxCHheNdsli8wBVyJjjp9Mo0HuHWKLTTZRpkmxvHL-iA=s2048">
            <a:extLst>
              <a:ext uri="{FF2B5EF4-FFF2-40B4-BE49-F238E27FC236}">
                <a16:creationId xmlns:a16="http://schemas.microsoft.com/office/drawing/2014/main" id="{7B6A66A9-EBD9-4F2E-8D1E-E5D4779BF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174202">
            <a:off x="10533050" y="5204506"/>
            <a:ext cx="4178183" cy="235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13C492B9-EA5E-4DE7-80C4-3E5303CFB420}"/>
              </a:ext>
            </a:extLst>
          </p:cNvPr>
          <p:cNvSpPr txBox="1"/>
          <p:nvPr/>
        </p:nvSpPr>
        <p:spPr>
          <a:xfrm>
            <a:off x="254918" y="-991801"/>
            <a:ext cx="14122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500" dirty="0">
                <a:solidFill>
                  <a:schemeClr val="bg1"/>
                </a:solidFill>
                <a:latin typeface="Lato" panose="020F0502020204030203" pitchFamily="34" charset="0"/>
              </a:rPr>
              <a:t>índice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1A09E6E-6E65-4279-B845-21D84FB7E426}"/>
              </a:ext>
            </a:extLst>
          </p:cNvPr>
          <p:cNvSpPr txBox="1"/>
          <p:nvPr/>
        </p:nvSpPr>
        <p:spPr>
          <a:xfrm>
            <a:off x="0" y="6539006"/>
            <a:ext cx="33342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</a:rPr>
              <a:t>IA I – Universidad Icesi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B0B5C43-B25E-406B-9BD8-654E426FCE97}"/>
              </a:ext>
            </a:extLst>
          </p:cNvPr>
          <p:cNvSpPr txBox="1"/>
          <p:nvPr/>
        </p:nvSpPr>
        <p:spPr>
          <a:xfrm>
            <a:off x="8857736" y="6531254"/>
            <a:ext cx="30294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Felipe Barreto - Gabriel Delgado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B5A242C-B9F5-4E87-BB72-3E148EEE9B04}"/>
              </a:ext>
            </a:extLst>
          </p:cNvPr>
          <p:cNvSpPr txBox="1"/>
          <p:nvPr/>
        </p:nvSpPr>
        <p:spPr>
          <a:xfrm>
            <a:off x="16747867" y="3375624"/>
            <a:ext cx="54061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000" dirty="0">
                <a:solidFill>
                  <a:schemeClr val="bg1"/>
                </a:solidFill>
                <a:latin typeface="Lato" panose="020F0502020204030203" pitchFamily="34" charset="0"/>
              </a:rPr>
              <a:t>Datos disponibles</a:t>
            </a:r>
          </a:p>
        </p:txBody>
      </p:sp>
      <p:grpSp>
        <p:nvGrpSpPr>
          <p:cNvPr id="32" name="Grupo 31">
            <a:extLst>
              <a:ext uri="{FF2B5EF4-FFF2-40B4-BE49-F238E27FC236}">
                <a16:creationId xmlns:a16="http://schemas.microsoft.com/office/drawing/2014/main" id="{19D9647B-ADA6-48C9-B7C0-953709D5CF8C}"/>
              </a:ext>
            </a:extLst>
          </p:cNvPr>
          <p:cNvGrpSpPr/>
          <p:nvPr/>
        </p:nvGrpSpPr>
        <p:grpSpPr>
          <a:xfrm>
            <a:off x="2746753" y="2496235"/>
            <a:ext cx="1283944" cy="1741163"/>
            <a:chOff x="2746753" y="2496235"/>
            <a:chExt cx="1270625" cy="1723100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85621FE6-B2E5-4F32-87AB-0B770D666368}"/>
                </a:ext>
              </a:extLst>
            </p:cNvPr>
            <p:cNvSpPr/>
            <p:nvPr/>
          </p:nvSpPr>
          <p:spPr>
            <a:xfrm>
              <a:off x="2746753" y="2496235"/>
              <a:ext cx="1270625" cy="127062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02C3F519-541E-482C-82CE-07519A021ADE}"/>
                </a:ext>
              </a:extLst>
            </p:cNvPr>
            <p:cNvSpPr/>
            <p:nvPr/>
          </p:nvSpPr>
          <p:spPr>
            <a:xfrm>
              <a:off x="2839572" y="2592983"/>
              <a:ext cx="1077127" cy="1077127"/>
            </a:xfrm>
            <a:prstGeom prst="ellipse">
              <a:avLst/>
            </a:prstGeom>
            <a:solidFill>
              <a:srgbClr val="00B050"/>
            </a:solidFill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id="{0B9C41D0-390D-4CA4-BA11-ADE28AB4D710}"/>
                </a:ext>
              </a:extLst>
            </p:cNvPr>
            <p:cNvSpPr/>
            <p:nvPr/>
          </p:nvSpPr>
          <p:spPr>
            <a:xfrm>
              <a:off x="2954567" y="2707978"/>
              <a:ext cx="847136" cy="847136"/>
            </a:xfrm>
            <a:custGeom>
              <a:avLst/>
              <a:gdLst>
                <a:gd name="connsiteX0" fmla="*/ 423568 w 847136"/>
                <a:gd name="connsiteY0" fmla="*/ 180821 h 847136"/>
                <a:gd name="connsiteX1" fmla="*/ 183546 w 847136"/>
                <a:gd name="connsiteY1" fmla="*/ 420843 h 847136"/>
                <a:gd name="connsiteX2" fmla="*/ 423568 w 847136"/>
                <a:gd name="connsiteY2" fmla="*/ 660865 h 847136"/>
                <a:gd name="connsiteX3" fmla="*/ 663590 w 847136"/>
                <a:gd name="connsiteY3" fmla="*/ 420843 h 847136"/>
                <a:gd name="connsiteX4" fmla="*/ 423568 w 847136"/>
                <a:gd name="connsiteY4" fmla="*/ 180821 h 847136"/>
                <a:gd name="connsiteX5" fmla="*/ 423568 w 847136"/>
                <a:gd name="connsiteY5" fmla="*/ 0 h 847136"/>
                <a:gd name="connsiteX6" fmla="*/ 847136 w 847136"/>
                <a:gd name="connsiteY6" fmla="*/ 423568 h 847136"/>
                <a:gd name="connsiteX7" fmla="*/ 423568 w 847136"/>
                <a:gd name="connsiteY7" fmla="*/ 847136 h 847136"/>
                <a:gd name="connsiteX8" fmla="*/ 0 w 847136"/>
                <a:gd name="connsiteY8" fmla="*/ 423568 h 847136"/>
                <a:gd name="connsiteX9" fmla="*/ 423568 w 847136"/>
                <a:gd name="connsiteY9" fmla="*/ 0 h 84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7136" h="847136">
                  <a:moveTo>
                    <a:pt x="423568" y="180821"/>
                  </a:moveTo>
                  <a:cubicBezTo>
                    <a:pt x="291008" y="180821"/>
                    <a:pt x="183546" y="288283"/>
                    <a:pt x="183546" y="420843"/>
                  </a:cubicBezTo>
                  <a:cubicBezTo>
                    <a:pt x="183546" y="553403"/>
                    <a:pt x="291008" y="660865"/>
                    <a:pt x="423568" y="660865"/>
                  </a:cubicBezTo>
                  <a:cubicBezTo>
                    <a:pt x="556128" y="660865"/>
                    <a:pt x="663590" y="553403"/>
                    <a:pt x="663590" y="420843"/>
                  </a:cubicBezTo>
                  <a:cubicBezTo>
                    <a:pt x="663590" y="288283"/>
                    <a:pt x="556128" y="180821"/>
                    <a:pt x="423568" y="180821"/>
                  </a:cubicBezTo>
                  <a:close/>
                  <a:moveTo>
                    <a:pt x="423568" y="0"/>
                  </a:moveTo>
                  <a:cubicBezTo>
                    <a:pt x="657498" y="0"/>
                    <a:pt x="847136" y="189638"/>
                    <a:pt x="847136" y="423568"/>
                  </a:cubicBezTo>
                  <a:cubicBezTo>
                    <a:pt x="847136" y="657498"/>
                    <a:pt x="657498" y="847136"/>
                    <a:pt x="423568" y="847136"/>
                  </a:cubicBezTo>
                  <a:cubicBezTo>
                    <a:pt x="189638" y="847136"/>
                    <a:pt x="0" y="657498"/>
                    <a:pt x="0" y="423568"/>
                  </a:cubicBezTo>
                  <a:cubicBezTo>
                    <a:pt x="0" y="189638"/>
                    <a:pt x="189638" y="0"/>
                    <a:pt x="423568" y="0"/>
                  </a:cubicBezTo>
                  <a:close/>
                </a:path>
              </a:pathLst>
            </a:custGeom>
            <a:solidFill>
              <a:srgbClr val="00220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408444-1918-487C-95EB-E6737E624E28}"/>
                </a:ext>
              </a:extLst>
            </p:cNvPr>
            <p:cNvGrpSpPr/>
            <p:nvPr/>
          </p:nvGrpSpPr>
          <p:grpSpPr>
            <a:xfrm>
              <a:off x="3301138" y="3670110"/>
              <a:ext cx="153994" cy="549225"/>
              <a:chOff x="3301138" y="3670110"/>
              <a:chExt cx="153994" cy="549225"/>
            </a:xfrm>
          </p:grpSpPr>
          <p:cxnSp>
            <p:nvCxnSpPr>
              <p:cNvPr id="13" name="Conector recto 12">
                <a:extLst>
                  <a:ext uri="{FF2B5EF4-FFF2-40B4-BE49-F238E27FC236}">
                    <a16:creationId xmlns:a16="http://schemas.microsoft.com/office/drawing/2014/main" id="{99BE5D02-C842-4B87-8751-249CB55EAEB2}"/>
                  </a:ext>
                </a:extLst>
              </p:cNvPr>
              <p:cNvCxnSpPr>
                <a:cxnSpLocks/>
                <a:stCxn id="5" idx="4"/>
              </p:cNvCxnSpPr>
              <p:nvPr/>
            </p:nvCxnSpPr>
            <p:spPr>
              <a:xfrm flipH="1">
                <a:off x="3378135" y="3670110"/>
                <a:ext cx="1" cy="429741"/>
              </a:xfrm>
              <a:prstGeom prst="line">
                <a:avLst/>
              </a:prstGeom>
              <a:ln w="19050">
                <a:solidFill>
                  <a:srgbClr val="0042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Forma libre: forma 39">
                <a:extLst>
                  <a:ext uri="{FF2B5EF4-FFF2-40B4-BE49-F238E27FC236}">
                    <a16:creationId xmlns:a16="http://schemas.microsoft.com/office/drawing/2014/main" id="{1A8B9719-C5E5-4BE8-8963-37EF29EEDAC1}"/>
                  </a:ext>
                </a:extLst>
              </p:cNvPr>
              <p:cNvSpPr/>
              <p:nvPr/>
            </p:nvSpPr>
            <p:spPr>
              <a:xfrm>
                <a:off x="3301138" y="4065341"/>
                <a:ext cx="153994" cy="153994"/>
              </a:xfrm>
              <a:custGeom>
                <a:avLst/>
                <a:gdLst>
                  <a:gd name="connsiteX0" fmla="*/ 76996 w 153994"/>
                  <a:gd name="connsiteY0" fmla="*/ 33859 h 153994"/>
                  <a:gd name="connsiteX1" fmla="*/ 30562 w 153994"/>
                  <a:gd name="connsiteY1" fmla="*/ 80293 h 153994"/>
                  <a:gd name="connsiteX2" fmla="*/ 76996 w 153994"/>
                  <a:gd name="connsiteY2" fmla="*/ 126727 h 153994"/>
                  <a:gd name="connsiteX3" fmla="*/ 123430 w 153994"/>
                  <a:gd name="connsiteY3" fmla="*/ 80293 h 153994"/>
                  <a:gd name="connsiteX4" fmla="*/ 76996 w 153994"/>
                  <a:gd name="connsiteY4" fmla="*/ 33859 h 153994"/>
                  <a:gd name="connsiteX5" fmla="*/ 76997 w 153994"/>
                  <a:gd name="connsiteY5" fmla="*/ 0 h 153994"/>
                  <a:gd name="connsiteX6" fmla="*/ 153994 w 153994"/>
                  <a:gd name="connsiteY6" fmla="*/ 76997 h 153994"/>
                  <a:gd name="connsiteX7" fmla="*/ 76997 w 153994"/>
                  <a:gd name="connsiteY7" fmla="*/ 153994 h 153994"/>
                  <a:gd name="connsiteX8" fmla="*/ 0 w 153994"/>
                  <a:gd name="connsiteY8" fmla="*/ 76997 h 153994"/>
                  <a:gd name="connsiteX9" fmla="*/ 76997 w 153994"/>
                  <a:gd name="connsiteY9" fmla="*/ 0 h 153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994" h="153994">
                    <a:moveTo>
                      <a:pt x="76996" y="33859"/>
                    </a:moveTo>
                    <a:cubicBezTo>
                      <a:pt x="51351" y="33859"/>
                      <a:pt x="30562" y="54648"/>
                      <a:pt x="30562" y="80293"/>
                    </a:cubicBezTo>
                    <a:cubicBezTo>
                      <a:pt x="30562" y="105938"/>
                      <a:pt x="51351" y="126727"/>
                      <a:pt x="76996" y="126727"/>
                    </a:cubicBezTo>
                    <a:cubicBezTo>
                      <a:pt x="102641" y="126727"/>
                      <a:pt x="123430" y="105938"/>
                      <a:pt x="123430" y="80293"/>
                    </a:cubicBezTo>
                    <a:cubicBezTo>
                      <a:pt x="123430" y="54648"/>
                      <a:pt x="102641" y="33859"/>
                      <a:pt x="76996" y="33859"/>
                    </a:cubicBezTo>
                    <a:close/>
                    <a:moveTo>
                      <a:pt x="76997" y="0"/>
                    </a:moveTo>
                    <a:cubicBezTo>
                      <a:pt x="119521" y="0"/>
                      <a:pt x="153994" y="34473"/>
                      <a:pt x="153994" y="76997"/>
                    </a:cubicBezTo>
                    <a:cubicBezTo>
                      <a:pt x="153994" y="119521"/>
                      <a:pt x="119521" y="153994"/>
                      <a:pt x="76997" y="153994"/>
                    </a:cubicBezTo>
                    <a:cubicBezTo>
                      <a:pt x="34473" y="153994"/>
                      <a:pt x="0" y="119521"/>
                      <a:pt x="0" y="76997"/>
                    </a:cubicBezTo>
                    <a:cubicBezTo>
                      <a:pt x="0" y="34473"/>
                      <a:pt x="34473" y="0"/>
                      <a:pt x="76997" y="0"/>
                    </a:cubicBezTo>
                    <a:close/>
                  </a:path>
                </a:pathLst>
              </a:custGeom>
              <a:solidFill>
                <a:srgbClr val="004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3BAB657A-BB0F-43FF-80EF-4FE7EFD770FD}"/>
              </a:ext>
            </a:extLst>
          </p:cNvPr>
          <p:cNvGrpSpPr/>
          <p:nvPr/>
        </p:nvGrpSpPr>
        <p:grpSpPr>
          <a:xfrm>
            <a:off x="5312464" y="2496235"/>
            <a:ext cx="1283944" cy="1741163"/>
            <a:chOff x="2746753" y="2496235"/>
            <a:chExt cx="1270625" cy="172310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F191F91C-88C3-4CC4-BAE9-6F0D53C03EE9}"/>
                </a:ext>
              </a:extLst>
            </p:cNvPr>
            <p:cNvSpPr/>
            <p:nvPr/>
          </p:nvSpPr>
          <p:spPr>
            <a:xfrm>
              <a:off x="2746753" y="2496235"/>
              <a:ext cx="1270625" cy="127062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45" name="Elipse 44">
              <a:extLst>
                <a:ext uri="{FF2B5EF4-FFF2-40B4-BE49-F238E27FC236}">
                  <a16:creationId xmlns:a16="http://schemas.microsoft.com/office/drawing/2014/main" id="{00B8D483-C4DD-4E17-95C6-5A9EE8889D59}"/>
                </a:ext>
              </a:extLst>
            </p:cNvPr>
            <p:cNvSpPr/>
            <p:nvPr/>
          </p:nvSpPr>
          <p:spPr>
            <a:xfrm>
              <a:off x="2839572" y="2592983"/>
              <a:ext cx="1077127" cy="1077127"/>
            </a:xfrm>
            <a:prstGeom prst="ellipse">
              <a:avLst/>
            </a:prstGeom>
            <a:solidFill>
              <a:srgbClr val="00B050"/>
            </a:solidFill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48" name="Forma libre: forma 47">
              <a:extLst>
                <a:ext uri="{FF2B5EF4-FFF2-40B4-BE49-F238E27FC236}">
                  <a16:creationId xmlns:a16="http://schemas.microsoft.com/office/drawing/2014/main" id="{7BA5AC6C-8044-432C-B1E1-07F128732757}"/>
                </a:ext>
              </a:extLst>
            </p:cNvPr>
            <p:cNvSpPr/>
            <p:nvPr/>
          </p:nvSpPr>
          <p:spPr>
            <a:xfrm>
              <a:off x="2954567" y="2707978"/>
              <a:ext cx="847136" cy="847136"/>
            </a:xfrm>
            <a:custGeom>
              <a:avLst/>
              <a:gdLst>
                <a:gd name="connsiteX0" fmla="*/ 423568 w 847136"/>
                <a:gd name="connsiteY0" fmla="*/ 180821 h 847136"/>
                <a:gd name="connsiteX1" fmla="*/ 183546 w 847136"/>
                <a:gd name="connsiteY1" fmla="*/ 420843 h 847136"/>
                <a:gd name="connsiteX2" fmla="*/ 423568 w 847136"/>
                <a:gd name="connsiteY2" fmla="*/ 660865 h 847136"/>
                <a:gd name="connsiteX3" fmla="*/ 663590 w 847136"/>
                <a:gd name="connsiteY3" fmla="*/ 420843 h 847136"/>
                <a:gd name="connsiteX4" fmla="*/ 423568 w 847136"/>
                <a:gd name="connsiteY4" fmla="*/ 180821 h 847136"/>
                <a:gd name="connsiteX5" fmla="*/ 423568 w 847136"/>
                <a:gd name="connsiteY5" fmla="*/ 0 h 847136"/>
                <a:gd name="connsiteX6" fmla="*/ 847136 w 847136"/>
                <a:gd name="connsiteY6" fmla="*/ 423568 h 847136"/>
                <a:gd name="connsiteX7" fmla="*/ 423568 w 847136"/>
                <a:gd name="connsiteY7" fmla="*/ 847136 h 847136"/>
                <a:gd name="connsiteX8" fmla="*/ 0 w 847136"/>
                <a:gd name="connsiteY8" fmla="*/ 423568 h 847136"/>
                <a:gd name="connsiteX9" fmla="*/ 423568 w 847136"/>
                <a:gd name="connsiteY9" fmla="*/ 0 h 84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7136" h="847136">
                  <a:moveTo>
                    <a:pt x="423568" y="180821"/>
                  </a:moveTo>
                  <a:cubicBezTo>
                    <a:pt x="291008" y="180821"/>
                    <a:pt x="183546" y="288283"/>
                    <a:pt x="183546" y="420843"/>
                  </a:cubicBezTo>
                  <a:cubicBezTo>
                    <a:pt x="183546" y="553403"/>
                    <a:pt x="291008" y="660865"/>
                    <a:pt x="423568" y="660865"/>
                  </a:cubicBezTo>
                  <a:cubicBezTo>
                    <a:pt x="556128" y="660865"/>
                    <a:pt x="663590" y="553403"/>
                    <a:pt x="663590" y="420843"/>
                  </a:cubicBezTo>
                  <a:cubicBezTo>
                    <a:pt x="663590" y="288283"/>
                    <a:pt x="556128" y="180821"/>
                    <a:pt x="423568" y="180821"/>
                  </a:cubicBezTo>
                  <a:close/>
                  <a:moveTo>
                    <a:pt x="423568" y="0"/>
                  </a:moveTo>
                  <a:cubicBezTo>
                    <a:pt x="657498" y="0"/>
                    <a:pt x="847136" y="189638"/>
                    <a:pt x="847136" y="423568"/>
                  </a:cubicBezTo>
                  <a:cubicBezTo>
                    <a:pt x="847136" y="657498"/>
                    <a:pt x="657498" y="847136"/>
                    <a:pt x="423568" y="847136"/>
                  </a:cubicBezTo>
                  <a:cubicBezTo>
                    <a:pt x="189638" y="847136"/>
                    <a:pt x="0" y="657498"/>
                    <a:pt x="0" y="423568"/>
                  </a:cubicBezTo>
                  <a:cubicBezTo>
                    <a:pt x="0" y="189638"/>
                    <a:pt x="189638" y="0"/>
                    <a:pt x="423568" y="0"/>
                  </a:cubicBezTo>
                  <a:close/>
                </a:path>
              </a:pathLst>
            </a:custGeom>
            <a:solidFill>
              <a:srgbClr val="00220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grpSp>
          <p:nvGrpSpPr>
            <p:cNvPr id="49" name="Grupo 48">
              <a:extLst>
                <a:ext uri="{FF2B5EF4-FFF2-40B4-BE49-F238E27FC236}">
                  <a16:creationId xmlns:a16="http://schemas.microsoft.com/office/drawing/2014/main" id="{8BE742F7-BC92-4D8A-8D49-2AEE877DB015}"/>
                </a:ext>
              </a:extLst>
            </p:cNvPr>
            <p:cNvGrpSpPr/>
            <p:nvPr/>
          </p:nvGrpSpPr>
          <p:grpSpPr>
            <a:xfrm>
              <a:off x="3301138" y="3670110"/>
              <a:ext cx="153994" cy="549225"/>
              <a:chOff x="3301138" y="3670110"/>
              <a:chExt cx="153994" cy="549225"/>
            </a:xfrm>
          </p:grpSpPr>
          <p:cxnSp>
            <p:nvCxnSpPr>
              <p:cNvPr id="50" name="Conector recto 49">
                <a:extLst>
                  <a:ext uri="{FF2B5EF4-FFF2-40B4-BE49-F238E27FC236}">
                    <a16:creationId xmlns:a16="http://schemas.microsoft.com/office/drawing/2014/main" id="{D2FD94E3-B619-43A0-A971-AE831B7FB34D}"/>
                  </a:ext>
                </a:extLst>
              </p:cNvPr>
              <p:cNvCxnSpPr>
                <a:cxnSpLocks/>
                <a:stCxn id="45" idx="4"/>
              </p:cNvCxnSpPr>
              <p:nvPr/>
            </p:nvCxnSpPr>
            <p:spPr>
              <a:xfrm flipH="1">
                <a:off x="3378135" y="3670110"/>
                <a:ext cx="1" cy="429741"/>
              </a:xfrm>
              <a:prstGeom prst="line">
                <a:avLst/>
              </a:prstGeom>
              <a:ln w="19050">
                <a:solidFill>
                  <a:srgbClr val="0042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Forma libre: forma 50">
                <a:extLst>
                  <a:ext uri="{FF2B5EF4-FFF2-40B4-BE49-F238E27FC236}">
                    <a16:creationId xmlns:a16="http://schemas.microsoft.com/office/drawing/2014/main" id="{8786F48F-3FBD-4A8F-A698-FA73ECEBF9FE}"/>
                  </a:ext>
                </a:extLst>
              </p:cNvPr>
              <p:cNvSpPr/>
              <p:nvPr/>
            </p:nvSpPr>
            <p:spPr>
              <a:xfrm>
                <a:off x="3301138" y="4065341"/>
                <a:ext cx="153994" cy="153994"/>
              </a:xfrm>
              <a:custGeom>
                <a:avLst/>
                <a:gdLst>
                  <a:gd name="connsiteX0" fmla="*/ 76996 w 153994"/>
                  <a:gd name="connsiteY0" fmla="*/ 33859 h 153994"/>
                  <a:gd name="connsiteX1" fmla="*/ 30562 w 153994"/>
                  <a:gd name="connsiteY1" fmla="*/ 80293 h 153994"/>
                  <a:gd name="connsiteX2" fmla="*/ 76996 w 153994"/>
                  <a:gd name="connsiteY2" fmla="*/ 126727 h 153994"/>
                  <a:gd name="connsiteX3" fmla="*/ 123430 w 153994"/>
                  <a:gd name="connsiteY3" fmla="*/ 80293 h 153994"/>
                  <a:gd name="connsiteX4" fmla="*/ 76996 w 153994"/>
                  <a:gd name="connsiteY4" fmla="*/ 33859 h 153994"/>
                  <a:gd name="connsiteX5" fmla="*/ 76997 w 153994"/>
                  <a:gd name="connsiteY5" fmla="*/ 0 h 153994"/>
                  <a:gd name="connsiteX6" fmla="*/ 153994 w 153994"/>
                  <a:gd name="connsiteY6" fmla="*/ 76997 h 153994"/>
                  <a:gd name="connsiteX7" fmla="*/ 76997 w 153994"/>
                  <a:gd name="connsiteY7" fmla="*/ 153994 h 153994"/>
                  <a:gd name="connsiteX8" fmla="*/ 0 w 153994"/>
                  <a:gd name="connsiteY8" fmla="*/ 76997 h 153994"/>
                  <a:gd name="connsiteX9" fmla="*/ 76997 w 153994"/>
                  <a:gd name="connsiteY9" fmla="*/ 0 h 153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994" h="153994">
                    <a:moveTo>
                      <a:pt x="76996" y="33859"/>
                    </a:moveTo>
                    <a:cubicBezTo>
                      <a:pt x="51351" y="33859"/>
                      <a:pt x="30562" y="54648"/>
                      <a:pt x="30562" y="80293"/>
                    </a:cubicBezTo>
                    <a:cubicBezTo>
                      <a:pt x="30562" y="105938"/>
                      <a:pt x="51351" y="126727"/>
                      <a:pt x="76996" y="126727"/>
                    </a:cubicBezTo>
                    <a:cubicBezTo>
                      <a:pt x="102641" y="126727"/>
                      <a:pt x="123430" y="105938"/>
                      <a:pt x="123430" y="80293"/>
                    </a:cubicBezTo>
                    <a:cubicBezTo>
                      <a:pt x="123430" y="54648"/>
                      <a:pt x="102641" y="33859"/>
                      <a:pt x="76996" y="33859"/>
                    </a:cubicBezTo>
                    <a:close/>
                    <a:moveTo>
                      <a:pt x="76997" y="0"/>
                    </a:moveTo>
                    <a:cubicBezTo>
                      <a:pt x="119521" y="0"/>
                      <a:pt x="153994" y="34473"/>
                      <a:pt x="153994" y="76997"/>
                    </a:cubicBezTo>
                    <a:cubicBezTo>
                      <a:pt x="153994" y="119521"/>
                      <a:pt x="119521" y="153994"/>
                      <a:pt x="76997" y="153994"/>
                    </a:cubicBezTo>
                    <a:cubicBezTo>
                      <a:pt x="34473" y="153994"/>
                      <a:pt x="0" y="119521"/>
                      <a:pt x="0" y="76997"/>
                    </a:cubicBezTo>
                    <a:cubicBezTo>
                      <a:pt x="0" y="34473"/>
                      <a:pt x="34473" y="0"/>
                      <a:pt x="76997" y="0"/>
                    </a:cubicBezTo>
                    <a:close/>
                  </a:path>
                </a:pathLst>
              </a:custGeom>
              <a:solidFill>
                <a:srgbClr val="004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grpSp>
        <p:nvGrpSpPr>
          <p:cNvPr id="52" name="Grupo 51">
            <a:extLst>
              <a:ext uri="{FF2B5EF4-FFF2-40B4-BE49-F238E27FC236}">
                <a16:creationId xmlns:a16="http://schemas.microsoft.com/office/drawing/2014/main" id="{21D5EB4C-E270-49B6-8BB4-0D119AEB3380}"/>
              </a:ext>
            </a:extLst>
          </p:cNvPr>
          <p:cNvGrpSpPr/>
          <p:nvPr/>
        </p:nvGrpSpPr>
        <p:grpSpPr>
          <a:xfrm>
            <a:off x="7966764" y="2496235"/>
            <a:ext cx="1283944" cy="1741163"/>
            <a:chOff x="2746753" y="2496235"/>
            <a:chExt cx="1270625" cy="1723100"/>
          </a:xfrm>
        </p:grpSpPr>
        <p:sp>
          <p:nvSpPr>
            <p:cNvPr id="53" name="Elipse 52">
              <a:extLst>
                <a:ext uri="{FF2B5EF4-FFF2-40B4-BE49-F238E27FC236}">
                  <a16:creationId xmlns:a16="http://schemas.microsoft.com/office/drawing/2014/main" id="{9E5A92B7-F843-4A93-857C-D361F1BFBB1F}"/>
                </a:ext>
              </a:extLst>
            </p:cNvPr>
            <p:cNvSpPr/>
            <p:nvPr/>
          </p:nvSpPr>
          <p:spPr>
            <a:xfrm>
              <a:off x="2746753" y="2496235"/>
              <a:ext cx="1270625" cy="127062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D5D94DA6-D220-46D3-815C-061D67EC880C}"/>
                </a:ext>
              </a:extLst>
            </p:cNvPr>
            <p:cNvSpPr/>
            <p:nvPr/>
          </p:nvSpPr>
          <p:spPr>
            <a:xfrm>
              <a:off x="2839572" y="2592983"/>
              <a:ext cx="1077127" cy="1077127"/>
            </a:xfrm>
            <a:prstGeom prst="ellipse">
              <a:avLst/>
            </a:prstGeom>
            <a:solidFill>
              <a:srgbClr val="00B050"/>
            </a:solidFill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55" name="Forma libre: forma 54">
              <a:extLst>
                <a:ext uri="{FF2B5EF4-FFF2-40B4-BE49-F238E27FC236}">
                  <a16:creationId xmlns:a16="http://schemas.microsoft.com/office/drawing/2014/main" id="{A99AB804-630B-47D3-80AD-4A22B1810B2F}"/>
                </a:ext>
              </a:extLst>
            </p:cNvPr>
            <p:cNvSpPr/>
            <p:nvPr/>
          </p:nvSpPr>
          <p:spPr>
            <a:xfrm>
              <a:off x="2954567" y="2707978"/>
              <a:ext cx="847136" cy="847136"/>
            </a:xfrm>
            <a:custGeom>
              <a:avLst/>
              <a:gdLst>
                <a:gd name="connsiteX0" fmla="*/ 423568 w 847136"/>
                <a:gd name="connsiteY0" fmla="*/ 180821 h 847136"/>
                <a:gd name="connsiteX1" fmla="*/ 183546 w 847136"/>
                <a:gd name="connsiteY1" fmla="*/ 420843 h 847136"/>
                <a:gd name="connsiteX2" fmla="*/ 423568 w 847136"/>
                <a:gd name="connsiteY2" fmla="*/ 660865 h 847136"/>
                <a:gd name="connsiteX3" fmla="*/ 663590 w 847136"/>
                <a:gd name="connsiteY3" fmla="*/ 420843 h 847136"/>
                <a:gd name="connsiteX4" fmla="*/ 423568 w 847136"/>
                <a:gd name="connsiteY4" fmla="*/ 180821 h 847136"/>
                <a:gd name="connsiteX5" fmla="*/ 423568 w 847136"/>
                <a:gd name="connsiteY5" fmla="*/ 0 h 847136"/>
                <a:gd name="connsiteX6" fmla="*/ 847136 w 847136"/>
                <a:gd name="connsiteY6" fmla="*/ 423568 h 847136"/>
                <a:gd name="connsiteX7" fmla="*/ 423568 w 847136"/>
                <a:gd name="connsiteY7" fmla="*/ 847136 h 847136"/>
                <a:gd name="connsiteX8" fmla="*/ 0 w 847136"/>
                <a:gd name="connsiteY8" fmla="*/ 423568 h 847136"/>
                <a:gd name="connsiteX9" fmla="*/ 423568 w 847136"/>
                <a:gd name="connsiteY9" fmla="*/ 0 h 84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7136" h="847136">
                  <a:moveTo>
                    <a:pt x="423568" y="180821"/>
                  </a:moveTo>
                  <a:cubicBezTo>
                    <a:pt x="291008" y="180821"/>
                    <a:pt x="183546" y="288283"/>
                    <a:pt x="183546" y="420843"/>
                  </a:cubicBezTo>
                  <a:cubicBezTo>
                    <a:pt x="183546" y="553403"/>
                    <a:pt x="291008" y="660865"/>
                    <a:pt x="423568" y="660865"/>
                  </a:cubicBezTo>
                  <a:cubicBezTo>
                    <a:pt x="556128" y="660865"/>
                    <a:pt x="663590" y="553403"/>
                    <a:pt x="663590" y="420843"/>
                  </a:cubicBezTo>
                  <a:cubicBezTo>
                    <a:pt x="663590" y="288283"/>
                    <a:pt x="556128" y="180821"/>
                    <a:pt x="423568" y="180821"/>
                  </a:cubicBezTo>
                  <a:close/>
                  <a:moveTo>
                    <a:pt x="423568" y="0"/>
                  </a:moveTo>
                  <a:cubicBezTo>
                    <a:pt x="657498" y="0"/>
                    <a:pt x="847136" y="189638"/>
                    <a:pt x="847136" y="423568"/>
                  </a:cubicBezTo>
                  <a:cubicBezTo>
                    <a:pt x="847136" y="657498"/>
                    <a:pt x="657498" y="847136"/>
                    <a:pt x="423568" y="847136"/>
                  </a:cubicBezTo>
                  <a:cubicBezTo>
                    <a:pt x="189638" y="847136"/>
                    <a:pt x="0" y="657498"/>
                    <a:pt x="0" y="423568"/>
                  </a:cubicBezTo>
                  <a:cubicBezTo>
                    <a:pt x="0" y="189638"/>
                    <a:pt x="189638" y="0"/>
                    <a:pt x="423568" y="0"/>
                  </a:cubicBezTo>
                  <a:close/>
                </a:path>
              </a:pathLst>
            </a:custGeom>
            <a:solidFill>
              <a:srgbClr val="00220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grpSp>
          <p:nvGrpSpPr>
            <p:cNvPr id="56" name="Grupo 55">
              <a:extLst>
                <a:ext uri="{FF2B5EF4-FFF2-40B4-BE49-F238E27FC236}">
                  <a16:creationId xmlns:a16="http://schemas.microsoft.com/office/drawing/2014/main" id="{55836341-4AD2-41BD-9D3B-8755639605E1}"/>
                </a:ext>
              </a:extLst>
            </p:cNvPr>
            <p:cNvGrpSpPr/>
            <p:nvPr/>
          </p:nvGrpSpPr>
          <p:grpSpPr>
            <a:xfrm>
              <a:off x="3301138" y="3670110"/>
              <a:ext cx="153994" cy="549225"/>
              <a:chOff x="3301138" y="3670110"/>
              <a:chExt cx="153994" cy="549225"/>
            </a:xfrm>
          </p:grpSpPr>
          <p:cxnSp>
            <p:nvCxnSpPr>
              <p:cNvPr id="57" name="Conector recto 56">
                <a:extLst>
                  <a:ext uri="{FF2B5EF4-FFF2-40B4-BE49-F238E27FC236}">
                    <a16:creationId xmlns:a16="http://schemas.microsoft.com/office/drawing/2014/main" id="{D7F47215-1058-4AAB-85B3-087C6F88879B}"/>
                  </a:ext>
                </a:extLst>
              </p:cNvPr>
              <p:cNvCxnSpPr>
                <a:cxnSpLocks/>
                <a:stCxn id="54" idx="4"/>
              </p:cNvCxnSpPr>
              <p:nvPr/>
            </p:nvCxnSpPr>
            <p:spPr>
              <a:xfrm flipH="1">
                <a:off x="3378135" y="3670110"/>
                <a:ext cx="1" cy="429741"/>
              </a:xfrm>
              <a:prstGeom prst="line">
                <a:avLst/>
              </a:prstGeom>
              <a:ln w="19050">
                <a:solidFill>
                  <a:srgbClr val="0042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Forma libre: forma 57">
                <a:extLst>
                  <a:ext uri="{FF2B5EF4-FFF2-40B4-BE49-F238E27FC236}">
                    <a16:creationId xmlns:a16="http://schemas.microsoft.com/office/drawing/2014/main" id="{89C44774-C752-434F-888F-6602E05D2613}"/>
                  </a:ext>
                </a:extLst>
              </p:cNvPr>
              <p:cNvSpPr/>
              <p:nvPr/>
            </p:nvSpPr>
            <p:spPr>
              <a:xfrm>
                <a:off x="3301138" y="4065341"/>
                <a:ext cx="153994" cy="153994"/>
              </a:xfrm>
              <a:custGeom>
                <a:avLst/>
                <a:gdLst>
                  <a:gd name="connsiteX0" fmla="*/ 76996 w 153994"/>
                  <a:gd name="connsiteY0" fmla="*/ 33859 h 153994"/>
                  <a:gd name="connsiteX1" fmla="*/ 30562 w 153994"/>
                  <a:gd name="connsiteY1" fmla="*/ 80293 h 153994"/>
                  <a:gd name="connsiteX2" fmla="*/ 76996 w 153994"/>
                  <a:gd name="connsiteY2" fmla="*/ 126727 h 153994"/>
                  <a:gd name="connsiteX3" fmla="*/ 123430 w 153994"/>
                  <a:gd name="connsiteY3" fmla="*/ 80293 h 153994"/>
                  <a:gd name="connsiteX4" fmla="*/ 76996 w 153994"/>
                  <a:gd name="connsiteY4" fmla="*/ 33859 h 153994"/>
                  <a:gd name="connsiteX5" fmla="*/ 76997 w 153994"/>
                  <a:gd name="connsiteY5" fmla="*/ 0 h 153994"/>
                  <a:gd name="connsiteX6" fmla="*/ 153994 w 153994"/>
                  <a:gd name="connsiteY6" fmla="*/ 76997 h 153994"/>
                  <a:gd name="connsiteX7" fmla="*/ 76997 w 153994"/>
                  <a:gd name="connsiteY7" fmla="*/ 153994 h 153994"/>
                  <a:gd name="connsiteX8" fmla="*/ 0 w 153994"/>
                  <a:gd name="connsiteY8" fmla="*/ 76997 h 153994"/>
                  <a:gd name="connsiteX9" fmla="*/ 76997 w 153994"/>
                  <a:gd name="connsiteY9" fmla="*/ 0 h 153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994" h="153994">
                    <a:moveTo>
                      <a:pt x="76996" y="33859"/>
                    </a:moveTo>
                    <a:cubicBezTo>
                      <a:pt x="51351" y="33859"/>
                      <a:pt x="30562" y="54648"/>
                      <a:pt x="30562" y="80293"/>
                    </a:cubicBezTo>
                    <a:cubicBezTo>
                      <a:pt x="30562" y="105938"/>
                      <a:pt x="51351" y="126727"/>
                      <a:pt x="76996" y="126727"/>
                    </a:cubicBezTo>
                    <a:cubicBezTo>
                      <a:pt x="102641" y="126727"/>
                      <a:pt x="123430" y="105938"/>
                      <a:pt x="123430" y="80293"/>
                    </a:cubicBezTo>
                    <a:cubicBezTo>
                      <a:pt x="123430" y="54648"/>
                      <a:pt x="102641" y="33859"/>
                      <a:pt x="76996" y="33859"/>
                    </a:cubicBezTo>
                    <a:close/>
                    <a:moveTo>
                      <a:pt x="76997" y="0"/>
                    </a:moveTo>
                    <a:cubicBezTo>
                      <a:pt x="119521" y="0"/>
                      <a:pt x="153994" y="34473"/>
                      <a:pt x="153994" y="76997"/>
                    </a:cubicBezTo>
                    <a:cubicBezTo>
                      <a:pt x="153994" y="119521"/>
                      <a:pt x="119521" y="153994"/>
                      <a:pt x="76997" y="153994"/>
                    </a:cubicBezTo>
                    <a:cubicBezTo>
                      <a:pt x="34473" y="153994"/>
                      <a:pt x="0" y="119521"/>
                      <a:pt x="0" y="76997"/>
                    </a:cubicBezTo>
                    <a:cubicBezTo>
                      <a:pt x="0" y="34473"/>
                      <a:pt x="34473" y="0"/>
                      <a:pt x="76997" y="0"/>
                    </a:cubicBezTo>
                    <a:close/>
                  </a:path>
                </a:pathLst>
              </a:custGeom>
              <a:solidFill>
                <a:srgbClr val="0042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>
                  <a:latin typeface="Leelawadee" panose="020B0502040204020203" pitchFamily="34" charset="-34"/>
                  <a:cs typeface="Leelawadee" panose="020B0502040204020203" pitchFamily="34" charset="-34"/>
                </a:endParaRPr>
              </a:p>
            </p:txBody>
          </p:sp>
        </p:grpSp>
      </p:grpSp>
      <p:sp>
        <p:nvSpPr>
          <p:cNvPr id="59" name="Rectángulo: esquinas redondeadas 58">
            <a:extLst>
              <a:ext uri="{FF2B5EF4-FFF2-40B4-BE49-F238E27FC236}">
                <a16:creationId xmlns:a16="http://schemas.microsoft.com/office/drawing/2014/main" id="{AA5E7A1C-5679-41E6-AA34-FDA5988F7EA4}"/>
              </a:ext>
            </a:extLst>
          </p:cNvPr>
          <p:cNvSpPr/>
          <p:nvPr/>
        </p:nvSpPr>
        <p:spPr>
          <a:xfrm>
            <a:off x="2367733" y="4238223"/>
            <a:ext cx="2023027" cy="1395595"/>
          </a:xfrm>
          <a:prstGeom prst="roundRect">
            <a:avLst/>
          </a:prstGeom>
          <a:solidFill>
            <a:srgbClr val="00B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latin typeface="Roboto" panose="02000000000000000000" pitchFamily="2" charset="0"/>
                <a:ea typeface="Roboto" panose="02000000000000000000" pitchFamily="2" charset="0"/>
                <a:cs typeface="Leelawadee" panose="020B0502040204020203" pitchFamily="34" charset="-34"/>
              </a:rPr>
              <a:t>Tiene 16.598 filas y 11 columnas</a:t>
            </a:r>
          </a:p>
        </p:txBody>
      </p:sp>
      <p:sp>
        <p:nvSpPr>
          <p:cNvPr id="60" name="Rectángulo: esquinas redondeadas 59">
            <a:extLst>
              <a:ext uri="{FF2B5EF4-FFF2-40B4-BE49-F238E27FC236}">
                <a16:creationId xmlns:a16="http://schemas.microsoft.com/office/drawing/2014/main" id="{B336D46F-01EF-4AB4-B0D9-32841673089E}"/>
              </a:ext>
            </a:extLst>
          </p:cNvPr>
          <p:cNvSpPr/>
          <p:nvPr/>
        </p:nvSpPr>
        <p:spPr>
          <a:xfrm>
            <a:off x="4938950" y="4248160"/>
            <a:ext cx="2023027" cy="1385659"/>
          </a:xfrm>
          <a:prstGeom prst="roundRect">
            <a:avLst/>
          </a:prstGeom>
          <a:solidFill>
            <a:srgbClr val="00B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latin typeface="Roboto" panose="02000000000000000000" pitchFamily="2" charset="0"/>
                <a:ea typeface="Roboto" panose="02000000000000000000" pitchFamily="2" charset="0"/>
                <a:cs typeface="Leelawadee" panose="020B0502040204020203" pitchFamily="34" charset="-34"/>
              </a:rPr>
              <a:t>Tiene 12 géneros únicos de videojuegos</a:t>
            </a:r>
          </a:p>
        </p:txBody>
      </p:sp>
      <p:sp>
        <p:nvSpPr>
          <p:cNvPr id="63" name="Rectángulo: esquinas redondeadas 62">
            <a:extLst>
              <a:ext uri="{FF2B5EF4-FFF2-40B4-BE49-F238E27FC236}">
                <a16:creationId xmlns:a16="http://schemas.microsoft.com/office/drawing/2014/main" id="{7B2626B2-3DF3-4C40-8C8F-45D2098C9C97}"/>
              </a:ext>
            </a:extLst>
          </p:cNvPr>
          <p:cNvSpPr/>
          <p:nvPr/>
        </p:nvSpPr>
        <p:spPr>
          <a:xfrm>
            <a:off x="7597916" y="4235595"/>
            <a:ext cx="2023027" cy="1398224"/>
          </a:xfrm>
          <a:prstGeom prst="roundRect">
            <a:avLst/>
          </a:prstGeom>
          <a:solidFill>
            <a:srgbClr val="00B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latin typeface="Roboto" panose="02000000000000000000" pitchFamily="2" charset="0"/>
                <a:ea typeface="Roboto" panose="02000000000000000000" pitchFamily="2" charset="0"/>
                <a:cs typeface="Leelawadee" panose="020B0502040204020203" pitchFamily="34" charset="-34"/>
              </a:rPr>
              <a:t>Las únicas variables con valores nulos son el “</a:t>
            </a:r>
            <a:r>
              <a:rPr lang="es-CO" dirty="0" err="1">
                <a:latin typeface="Roboto" panose="02000000000000000000" pitchFamily="2" charset="0"/>
                <a:ea typeface="Roboto" panose="02000000000000000000" pitchFamily="2" charset="0"/>
                <a:cs typeface="Leelawadee" panose="020B0502040204020203" pitchFamily="34" charset="-34"/>
              </a:rPr>
              <a:t>Year</a:t>
            </a:r>
            <a:r>
              <a:rPr lang="es-CO" dirty="0">
                <a:latin typeface="Roboto" panose="02000000000000000000" pitchFamily="2" charset="0"/>
                <a:ea typeface="Roboto" panose="02000000000000000000" pitchFamily="2" charset="0"/>
                <a:cs typeface="Leelawadee" panose="020B0502040204020203" pitchFamily="34" charset="-34"/>
              </a:rPr>
              <a:t>” y “Publisher”</a:t>
            </a:r>
          </a:p>
        </p:txBody>
      </p:sp>
      <p:pic>
        <p:nvPicPr>
          <p:cNvPr id="64" name="Picture 4" descr="https://lh4.googleusercontent.com/bkIJYw40bv1QGyjYDXt2fCWEvAhMNcSBUGuq4Jc1B496YTZhWM6yBfhujebmXgDwkCgeho_a4f51AIqYT_EKaB9pl7LYvadKyIrQjX_MSbL2DaE0Tj0OvwZ5wta6Qp5jr0HeRv6eNAzGDWWIrxVqtpQHyg=s2048">
            <a:extLst>
              <a:ext uri="{FF2B5EF4-FFF2-40B4-BE49-F238E27FC236}">
                <a16:creationId xmlns:a16="http://schemas.microsoft.com/office/drawing/2014/main" id="{72ACA36E-96FC-401B-87F2-8EE4C0AA1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003" y="-4431941"/>
            <a:ext cx="11114548" cy="625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lh5.googleusercontent.com/k1sE4Vm2PXIxUkmyIiPoH9dtEnIL3xegxX_HtKAY9eCh5OYWLhyqtxPB5fXLZnE82EOgZK9rUopoGQgQ0i4KGSArKVODLs9FUTrthq2Q_SCfiTkaDDP5tMOg_FCBiXlsve9YG4JRzP7dnOG11V0Z2vddYA=s2048">
            <a:extLst>
              <a:ext uri="{FF2B5EF4-FFF2-40B4-BE49-F238E27FC236}">
                <a16:creationId xmlns:a16="http://schemas.microsoft.com/office/drawing/2014/main" id="{4F428CB2-81A8-4607-A9B9-E898FEE46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16449">
            <a:off x="9081573" y="376428"/>
            <a:ext cx="2628496" cy="147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6" name="Modelo 3D 65" descr="Mando Inalámbrico Xbox-Blanco">
                <a:extLst>
                  <a:ext uri="{FF2B5EF4-FFF2-40B4-BE49-F238E27FC236}">
                    <a16:creationId xmlns:a16="http://schemas.microsoft.com/office/drawing/2014/main" id="{DF2038AF-8C14-4CA4-8606-3A98E054C73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2179857"/>
                  </p:ext>
                </p:extLst>
              </p:nvPr>
            </p:nvGraphicFramePr>
            <p:xfrm>
              <a:off x="-5336660" y="1925559"/>
              <a:ext cx="3323714" cy="3323716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323714" cy="3323716"/>
                    </a:xfrm>
                    <a:prstGeom prst="rect">
                      <a:avLst/>
                    </a:prstGeom>
                  </am3d:spPr>
                  <am3d:camera>
                    <am3d:pos x="0" y="0" z="612463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873" d="1000000"/>
                    <am3d:preTrans dx="-5219360" dy="-1092676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083144" ay="-2325392" az="-3433824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45776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6" name="Modelo 3D 65" descr="Mando Inalámbrico Xbox-Blanco">
                <a:extLst>
                  <a:ext uri="{FF2B5EF4-FFF2-40B4-BE49-F238E27FC236}">
                    <a16:creationId xmlns:a16="http://schemas.microsoft.com/office/drawing/2014/main" id="{DF2038AF-8C14-4CA4-8606-3A98E054C7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-5336660" y="1925559"/>
                <a:ext cx="3323714" cy="3323716"/>
              </a:xfrm>
              <a:prstGeom prst="rect">
                <a:avLst/>
              </a:prstGeom>
            </p:spPr>
          </p:pic>
        </mc:Fallback>
      </mc:AlternateContent>
      <p:sp>
        <p:nvSpPr>
          <p:cNvPr id="67" name="Elipse 66">
            <a:extLst>
              <a:ext uri="{FF2B5EF4-FFF2-40B4-BE49-F238E27FC236}">
                <a16:creationId xmlns:a16="http://schemas.microsoft.com/office/drawing/2014/main" id="{989126AD-2062-4C67-B737-1F4442A0DDC6}"/>
              </a:ext>
            </a:extLst>
          </p:cNvPr>
          <p:cNvSpPr/>
          <p:nvPr/>
        </p:nvSpPr>
        <p:spPr>
          <a:xfrm>
            <a:off x="12404304" y="5777431"/>
            <a:ext cx="1217399" cy="121739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000" dirty="0">
                <a:solidFill>
                  <a:schemeClr val="bg1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4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9432B69D-5F3C-4792-A507-0A8EC2F4FF2F}"/>
              </a:ext>
            </a:extLst>
          </p:cNvPr>
          <p:cNvSpPr txBox="1"/>
          <p:nvPr/>
        </p:nvSpPr>
        <p:spPr>
          <a:xfrm>
            <a:off x="13642988" y="6147603"/>
            <a:ext cx="34213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chemeClr val="bg1"/>
                </a:solidFill>
                <a:latin typeface="Lato" panose="020F0502020204030203" pitchFamily="34" charset="0"/>
              </a:rPr>
              <a:t>Modelo a utilizar</a:t>
            </a:r>
          </a:p>
        </p:txBody>
      </p:sp>
    </p:spTree>
    <p:extLst>
      <p:ext uri="{BB962C8B-B14F-4D97-AF65-F5344CB8AC3E}">
        <p14:creationId xmlns:p14="http://schemas.microsoft.com/office/powerpoint/2010/main" val="2806572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41B26"/>
        </a:solidFill>
        <a:ln>
          <a:noFill/>
        </a:ln>
      </a:spPr>
      <a:bodyPr rtlCol="0" anchor="ctr"/>
      <a:lstStyle>
        <a:defPPr algn="ctr">
          <a:defRPr dirty="0">
            <a:latin typeface="Leelawadee" panose="020B0502040204020203" pitchFamily="34" charset="-34"/>
            <a:cs typeface="Leelawadee" panose="020B0502040204020203" pitchFamily="34" charset="-34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b7604c7-fc73-46b4-bd7d-e546358c61f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AB18C22C1706947BDFF75C59BC8785E" ma:contentTypeVersion="8" ma:contentTypeDescription="Crear nuevo documento." ma:contentTypeScope="" ma:versionID="529c04b0cb9b176e75055d6ed0b4a7b8">
  <xsd:schema xmlns:xsd="http://www.w3.org/2001/XMLSchema" xmlns:xs="http://www.w3.org/2001/XMLSchema" xmlns:p="http://schemas.microsoft.com/office/2006/metadata/properties" xmlns:ns3="3b7604c7-fc73-46b4-bd7d-e546358c61f6" xmlns:ns4="41d02b46-e244-4930-b539-6b16bb3d1ad8" targetNamespace="http://schemas.microsoft.com/office/2006/metadata/properties" ma:root="true" ma:fieldsID="3065d7fd8afe7a0471f0ca8ba011438f" ns3:_="" ns4:_="">
    <xsd:import namespace="3b7604c7-fc73-46b4-bd7d-e546358c61f6"/>
    <xsd:import namespace="41d02b46-e244-4930-b539-6b16bb3d1ad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7604c7-fc73-46b4-bd7d-e546358c61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d02b46-e244-4930-b539-6b16bb3d1ad8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B5F6C8-EA1C-450C-B6E4-F2454A071592}">
  <ds:schemaRefs>
    <ds:schemaRef ds:uri="41d02b46-e244-4930-b539-6b16bb3d1ad8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terms/"/>
    <ds:schemaRef ds:uri="3b7604c7-fc73-46b4-bd7d-e546358c61f6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EF43158-5D66-43EF-9C3D-B432322AE82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5BC1455-9911-414D-8C63-6C686C4F48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7604c7-fc73-46b4-bd7d-e546358c61f6"/>
    <ds:schemaRef ds:uri="41d02b46-e244-4930-b539-6b16bb3d1ad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820</Words>
  <Application>Microsoft Office PowerPoint</Application>
  <PresentationFormat>Panorámica</PresentationFormat>
  <Paragraphs>218</Paragraphs>
  <Slides>16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Lato</vt:lpstr>
      <vt:lpstr>Leelawadee</vt:lpstr>
      <vt:lpstr>Roboto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GABRIEL ALEJANDRO DELGADO ALVAREZ</dc:creator>
  <cp:lastModifiedBy>Gabriel Alejandro Delgado Alvarez</cp:lastModifiedBy>
  <cp:revision>34</cp:revision>
  <dcterms:created xsi:type="dcterms:W3CDTF">2023-03-21T03:43:28Z</dcterms:created>
  <dcterms:modified xsi:type="dcterms:W3CDTF">2023-05-08T10:58:34Z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0x0101003AB18C22C1706947BDFF75C59BC8785E</vt:lpwstr>
  </property>
</Properties>
</file>

<file path=docProps/thumbnail.jpeg>
</file>